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4" r:id="rId2"/>
    <p:sldId id="273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1" autoAdjust="0"/>
    <p:restoredTop sz="86412"/>
  </p:normalViewPr>
  <p:slideViewPr>
    <p:cSldViewPr snapToGrid="0">
      <p:cViewPr varScale="1">
        <p:scale>
          <a:sx n="97" d="100"/>
          <a:sy n="97" d="100"/>
        </p:scale>
        <p:origin x="1048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88D4C-6DF0-3A4C-9559-027D87434B24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A2CC6-25B4-F243-B18D-79BB59A9F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2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A2CC6-25B4-F243-B18D-79BB59A9F0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59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A2CC6-25B4-F243-B18D-79BB59A9F0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57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A2CC6-25B4-F243-B18D-79BB59A9F0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46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A2CC6-25B4-F243-B18D-79BB59A9F0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72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A2CC6-25B4-F243-B18D-79BB59A9F0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9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32F15-B15F-4698-9585-847F243FB65B}" type="datetime1">
              <a:rPr lang="en-US" smtClean="0"/>
              <a:t>8/19/20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3BC37-CA81-47EC-8790-ED8E8B9C19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6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3C856-3C3C-4601-9138-E9DB67BF6801}" type="datetime1">
              <a:rPr lang="en-US" smtClean="0"/>
              <a:t>8/19/20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28268-C506-445C-9D73-5860B3CF31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4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4B9F-F462-4758-BC47-D406B7E8ACBC}" type="datetime1">
              <a:rPr lang="en-US" smtClean="0"/>
              <a:t>8/19/20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66833-8FD8-4F8D-8E7D-4A02580FE0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03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Tx/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A048B-60DC-4246-8553-A7460B26D48E}" type="datetime1">
              <a:rPr lang="en-US" smtClean="0"/>
              <a:t>8/19/20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CAD239-3E7E-4FD7-A07C-D88AF610E5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1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C42E8-6948-4127-80EE-6CFB4AA79ADE}" type="datetime1">
              <a:rPr lang="en-US" smtClean="0"/>
              <a:t>8/19/20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1B4AB-765B-4FFD-845C-F56CCBB57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75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A7174-226B-494A-94E5-A76C359221B9}" type="datetime1">
              <a:rPr lang="en-US" smtClean="0"/>
              <a:t>8/19/20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19319-E1F9-40B7-876B-81D9810D9C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61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7052E-665C-44FE-AB5D-C4931C5CB772}" type="datetime1">
              <a:rPr lang="en-US" smtClean="0"/>
              <a:t>8/19/20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A1C62-1455-4D99-9339-EDEB34E7A4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6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99CA7-BBF8-4350-A3C7-C373325A79C8}" type="datetime1">
              <a:rPr lang="en-US" smtClean="0"/>
              <a:t>8/19/20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03BB-6ED2-4834-A5B6-7564D9DCFE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3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2A1B9-2CAE-4608-A2F8-2F584A312754}" type="datetime1">
              <a:rPr lang="en-US" smtClean="0"/>
              <a:t>8/19/20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909018-6094-40F9-A9B9-2A7BBBF976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3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14DA-E766-4423-8CC5-AEC2D16B0FB5}" type="datetime1">
              <a:rPr lang="en-US" smtClean="0"/>
              <a:t>8/19/20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78BC5-BCDC-4595-8E12-60AD63659F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4733E-B439-4E8B-BAB6-56097AD24A2B}" type="datetime1">
              <a:rPr lang="en-US" smtClean="0"/>
              <a:t>8/19/20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18521-D43E-42DA-826F-CF9E28006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7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01B148-241B-4F5F-9FFB-EAA8A0CF3617}" type="datetime1">
              <a:rPr lang="en-US" smtClean="0"/>
              <a:t>8/19/20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FE0D47-34B9-4EB8-B0A0-AFFB647D4B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33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itchFamily="2" charset="2"/>
        <a:buChar char="v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BF1F5-90F3-EC48-8F6D-5585B56EF5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the GPA Calculators in Degree 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82046-7E65-B646-9D25-9201EB86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3BC37-CA81-47EC-8790-ED8E8B9C196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5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F8EE6-7031-3F4C-953E-47BF39F56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5734"/>
            <a:ext cx="10972800" cy="1143000"/>
          </a:xfrm>
        </p:spPr>
        <p:txBody>
          <a:bodyPr/>
          <a:lstStyle/>
          <a:p>
            <a:r>
              <a:rPr lang="en-US" dirty="0"/>
              <a:t>GPA Calc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ACFB2-2CE5-E94C-8187-530DADE6F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003853"/>
            <a:ext cx="10668000" cy="535249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/>
              <a:t>The GPA Calculators can help you plan and provide </a:t>
            </a:r>
            <a:r>
              <a:rPr lang="en-US" sz="2400"/>
              <a:t>advice on </a:t>
            </a:r>
            <a:r>
              <a:rPr lang="en-US" sz="2400" dirty="0"/>
              <a:t>how to maintain and/or achieve a specific GPA. This is helpful if you are required to obtain a certain GPA for transfers, honors, scholarships, financial aid or other reasons.  </a:t>
            </a:r>
            <a:r>
              <a:rPr lang="en-US" sz="2400" b="1" dirty="0"/>
              <a:t>Note</a:t>
            </a:r>
            <a:r>
              <a:rPr lang="en-US" sz="2400" dirty="0"/>
              <a:t>:  GPA calculators can give you an </a:t>
            </a:r>
            <a:r>
              <a:rPr lang="en-US" sz="2400" b="1" dirty="0"/>
              <a:t>estimation</a:t>
            </a:r>
            <a:r>
              <a:rPr lang="en-US" sz="2400" dirty="0"/>
              <a:t> </a:t>
            </a:r>
            <a:r>
              <a:rPr lang="en-US" sz="2400" b="1" dirty="0"/>
              <a:t>only </a:t>
            </a:r>
            <a:r>
              <a:rPr lang="en-US" sz="2400" dirty="0"/>
              <a:t>and </a:t>
            </a:r>
            <a:r>
              <a:rPr lang="en-US" sz="2400" b="1" dirty="0"/>
              <a:t>will not </a:t>
            </a:r>
            <a:r>
              <a:rPr lang="en-US" sz="2400" dirty="0"/>
              <a:t>change your GPA.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/>
              <a:t>There are </a:t>
            </a:r>
            <a:r>
              <a:rPr lang="en-US" sz="2400" b="1" dirty="0"/>
              <a:t>three</a:t>
            </a:r>
            <a:r>
              <a:rPr lang="en-US" sz="2400" dirty="0"/>
              <a:t> types of calculators available in the GPA tab.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dirty="0"/>
              <a:t>Graduation Calculator:  </a:t>
            </a:r>
            <a:r>
              <a:rPr lang="en-US" sz="2400" dirty="0"/>
              <a:t>Lets you plan ahead and set </a:t>
            </a:r>
            <a:r>
              <a:rPr lang="en-US" sz="2400" b="1" dirty="0"/>
              <a:t>academic goals </a:t>
            </a:r>
            <a:r>
              <a:rPr lang="en-US" sz="2400" dirty="0"/>
              <a:t>to achieve your desired GPA upon </a:t>
            </a:r>
            <a:r>
              <a:rPr lang="en-US" sz="2400" b="1" dirty="0"/>
              <a:t>Graduation</a:t>
            </a:r>
            <a:r>
              <a:rPr lang="en-US" sz="2400" dirty="0"/>
              <a:t>.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dirty="0"/>
              <a:t>Term Calculator:  </a:t>
            </a:r>
            <a:r>
              <a:rPr lang="en-US" sz="2400" dirty="0"/>
              <a:t>Lets you see how your predicted grades for </a:t>
            </a:r>
            <a:r>
              <a:rPr lang="en-US" sz="2400" b="1" dirty="0"/>
              <a:t>currently enrolled </a:t>
            </a:r>
            <a:r>
              <a:rPr lang="en-US" sz="2400" dirty="0"/>
              <a:t>courses will affect your </a:t>
            </a:r>
            <a:r>
              <a:rPr lang="en-US" sz="2400" b="1" dirty="0"/>
              <a:t>cumulative GPA </a:t>
            </a:r>
            <a:r>
              <a:rPr lang="en-US" sz="2400" dirty="0"/>
              <a:t>at the end of the </a:t>
            </a:r>
            <a:r>
              <a:rPr lang="en-US" sz="2400" b="1" dirty="0"/>
              <a:t>term</a:t>
            </a:r>
            <a:r>
              <a:rPr lang="en-US" sz="2400" dirty="0"/>
              <a:t>. 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dirty="0"/>
              <a:t>Advice Calculator:  </a:t>
            </a:r>
            <a:r>
              <a:rPr lang="en-US" sz="2400" dirty="0"/>
              <a:t>Lets you see</a:t>
            </a:r>
            <a:r>
              <a:rPr lang="en-US" sz="2400" b="1" dirty="0"/>
              <a:t> </a:t>
            </a:r>
            <a:r>
              <a:rPr lang="en-US" sz="2400" dirty="0"/>
              <a:t>possible paths to obtain your </a:t>
            </a:r>
            <a:r>
              <a:rPr lang="en-US" sz="2400" b="1" dirty="0"/>
              <a:t>desired GPA </a:t>
            </a:r>
            <a:r>
              <a:rPr lang="en-US" sz="2400" dirty="0"/>
              <a:t>and achieve </a:t>
            </a:r>
            <a:r>
              <a:rPr lang="en-US" sz="2400" b="1" dirty="0"/>
              <a:t>academic goals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BC0638-2329-D74A-ADFF-0D3F79D3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AD239-3E7E-4FD7-A07C-D88AF610E5F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1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picture of arrow pointing to GPA Calc tab.">
            <a:extLst>
              <a:ext uri="{FF2B5EF4-FFF2-40B4-BE49-F238E27FC236}">
                <a16:creationId xmlns:a16="http://schemas.microsoft.com/office/drawing/2014/main" id="{53715A6A-C8E9-5149-AC87-E6C8CB738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00" y="3381083"/>
            <a:ext cx="10883900" cy="304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909018-6094-40F9-A9B9-2A7BBBF97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09601"/>
            <a:ext cx="1059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47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Use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Graduation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calculator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to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estimate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if you can achieve your desired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GPA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for 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graduation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in relation to outstanding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credits remaining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and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credits required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to attain your degree. </a:t>
            </a:r>
          </a:p>
          <a:p>
            <a:pPr marL="0" marR="0" lvl="0" indent="47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Click                      and select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Graduation Calculator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.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Note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:  Your current GPA is automatically entered.</a:t>
            </a:r>
          </a:p>
          <a:p>
            <a:pPr marL="9144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Enter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Credits Remaining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and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Credits Required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to complete your degree.</a:t>
            </a:r>
          </a:p>
          <a:p>
            <a:pPr marL="9144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Enter the GPA you would like to earn upon graduation.</a:t>
            </a:r>
          </a:p>
          <a:p>
            <a:pPr marL="9144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Click Calculate at bottom of screen or Recalculate to get another estimate.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The results will display the average and number of credits you need to achieve your desired GPA.  Note the Disclaimer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that GPA Calculators are unofficial and are </a:t>
            </a:r>
            <a:r>
              <a:rPr kumimoji="0" lang="en-US" sz="20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for estimation 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only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.</a:t>
            </a:r>
          </a:p>
        </p:txBody>
      </p:sp>
      <p:pic>
        <p:nvPicPr>
          <p:cNvPr id="3" name="Picture 2" descr="picture of GPA Calc tab.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5304" y="1282147"/>
            <a:ext cx="1125416" cy="365760"/>
          </a:xfrm>
          <a:prstGeom prst="rect">
            <a:avLst/>
          </a:prstGeom>
        </p:spPr>
      </p:pic>
      <p:sp>
        <p:nvSpPr>
          <p:cNvPr id="9" name="Oval 8" descr="Indication of Graduation Calculation tab."/>
          <p:cNvSpPr/>
          <p:nvPr/>
        </p:nvSpPr>
        <p:spPr>
          <a:xfrm>
            <a:off x="659384" y="3687269"/>
            <a:ext cx="1128398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" name="Straight Arrow Connector 9" descr="Arrow pointing to xredits remaining."/>
          <p:cNvCxnSpPr/>
          <p:nvPr/>
        </p:nvCxnSpPr>
        <p:spPr>
          <a:xfrm flipH="1">
            <a:off x="10165839" y="4326678"/>
            <a:ext cx="389291" cy="3162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 descr="arrow pointing to credits required."/>
          <p:cNvCxnSpPr/>
          <p:nvPr/>
        </p:nvCxnSpPr>
        <p:spPr>
          <a:xfrm flipH="1">
            <a:off x="10252689" y="4539633"/>
            <a:ext cx="389291" cy="3162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 descr="arrow pointing to desired GPA"/>
          <p:cNvCxnSpPr/>
          <p:nvPr/>
        </p:nvCxnSpPr>
        <p:spPr>
          <a:xfrm flipH="1">
            <a:off x="10364235" y="4757361"/>
            <a:ext cx="389291" cy="3162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 descr="arrow pointing to GPA Calc tab."/>
          <p:cNvCxnSpPr/>
          <p:nvPr/>
        </p:nvCxnSpPr>
        <p:spPr>
          <a:xfrm flipH="1">
            <a:off x="4749800" y="3270335"/>
            <a:ext cx="389292" cy="27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 descr="arrow pointing to current GPA.">
            <a:extLst>
              <a:ext uri="{FF2B5EF4-FFF2-40B4-BE49-F238E27FC236}">
                <a16:creationId xmlns:a16="http://schemas.microsoft.com/office/drawing/2014/main" id="{19F28339-98D7-EC4B-892B-8B76BC37F241}"/>
              </a:ext>
            </a:extLst>
          </p:cNvPr>
          <p:cNvCxnSpPr/>
          <p:nvPr/>
        </p:nvCxnSpPr>
        <p:spPr>
          <a:xfrm flipH="1">
            <a:off x="10082123" y="4132900"/>
            <a:ext cx="389291" cy="3162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Title 12">
            <a:extLst>
              <a:ext uri="{FF2B5EF4-FFF2-40B4-BE49-F238E27FC236}">
                <a16:creationId xmlns:a16="http://schemas.microsoft.com/office/drawing/2014/main" id="{E15828AE-82D3-3048-BE45-C29EA5A966B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7700" y="-267459"/>
            <a:ext cx="10972800" cy="1143000"/>
          </a:xfrm>
        </p:spPr>
        <p:txBody>
          <a:bodyPr/>
          <a:lstStyle/>
          <a:p>
            <a:r>
              <a:rPr lang="en-US" dirty="0"/>
              <a:t>Graduation Calculator</a:t>
            </a:r>
          </a:p>
        </p:txBody>
      </p:sp>
      <p:cxnSp>
        <p:nvCxnSpPr>
          <p:cNvPr id="17" name="Straight Arrow Connector 16" descr="Arrow pointing to requirements student needs to achieve graduation GPA">
            <a:extLst>
              <a:ext uri="{FF2B5EF4-FFF2-40B4-BE49-F238E27FC236}">
                <a16:creationId xmlns:a16="http://schemas.microsoft.com/office/drawing/2014/main" id="{E3667C5A-7ECA-A440-A698-85A88024BFF6}"/>
              </a:ext>
            </a:extLst>
          </p:cNvPr>
          <p:cNvCxnSpPr/>
          <p:nvPr/>
        </p:nvCxnSpPr>
        <p:spPr>
          <a:xfrm flipH="1">
            <a:off x="8353303" y="5110479"/>
            <a:ext cx="389291" cy="3162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Oval 17" descr="picture of recalculate button">
            <a:extLst>
              <a:ext uri="{FF2B5EF4-FFF2-40B4-BE49-F238E27FC236}">
                <a16:creationId xmlns:a16="http://schemas.microsoft.com/office/drawing/2014/main" id="{E8C3824A-F187-7441-BAFA-37E4129321BC}"/>
              </a:ext>
            </a:extLst>
          </p:cNvPr>
          <p:cNvSpPr/>
          <p:nvPr/>
        </p:nvSpPr>
        <p:spPr>
          <a:xfrm>
            <a:off x="7481514" y="5991195"/>
            <a:ext cx="1128398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530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cture of student's calculated GPA">
            <a:extLst>
              <a:ext uri="{FF2B5EF4-FFF2-40B4-BE49-F238E27FC236}">
                <a16:creationId xmlns:a16="http://schemas.microsoft.com/office/drawing/2014/main" id="{927C3D0E-9F05-2046-A6BA-7C958BCD2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532" y="4913218"/>
            <a:ext cx="6399995" cy="1629905"/>
          </a:xfrm>
          <a:prstGeom prst="rect">
            <a:avLst/>
          </a:prstGeom>
        </p:spPr>
      </p:pic>
      <p:pic>
        <p:nvPicPr>
          <p:cNvPr id="3" name="Picture 2" descr="picture of term calculator screen.">
            <a:extLst>
              <a:ext uri="{FF2B5EF4-FFF2-40B4-BE49-F238E27FC236}">
                <a16:creationId xmlns:a16="http://schemas.microsoft.com/office/drawing/2014/main" id="{94B35CCE-2C25-9E4C-A086-95FDCBD5E1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8064" y="2284089"/>
            <a:ext cx="6730999" cy="251487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909018-6094-40F9-A9B9-2A7BBBF97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1737" y="666452"/>
            <a:ext cx="10972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Use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Term calculator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to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estimate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your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end-of-term GPA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in relation to the course(s) you are enrolled in and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anticipated grades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during the current semester.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Click                      and select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Term calculator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. Select the final grade(s) you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predict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you will earn in each class.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cs typeface="Arial" charset="0"/>
              </a:rPr>
              <a:t>Note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:  Your current classes and credits are preloaded into the form. You can also add classes and credits to the list.  Click Calculate, to see your </a:t>
            </a:r>
            <a:r>
              <a:rPr lang="en-US" sz="2000" b="1" dirty="0">
                <a:solidFill>
                  <a:prstClr val="black"/>
                </a:solidFill>
                <a:cs typeface="Arial" charset="0"/>
              </a:rPr>
              <a:t>projected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GPA. Note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the system Disclaimer.</a:t>
            </a:r>
          </a:p>
        </p:txBody>
      </p:sp>
      <p:pic>
        <p:nvPicPr>
          <p:cNvPr id="9" name="Picture 8" descr="picture of GPA Calc tab.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5440" y="1358949"/>
            <a:ext cx="1125416" cy="365760"/>
          </a:xfrm>
          <a:prstGeom prst="rect">
            <a:avLst/>
          </a:prstGeom>
        </p:spPr>
      </p:pic>
      <p:sp>
        <p:nvSpPr>
          <p:cNvPr id="10" name="Oval 9" descr="Indication of Term Calculator tab"/>
          <p:cNvSpPr/>
          <p:nvPr/>
        </p:nvSpPr>
        <p:spPr>
          <a:xfrm>
            <a:off x="1449068" y="2805612"/>
            <a:ext cx="89916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" name="Straight Arrow Connector 12" descr="Arrow pointing to GPA Calc tab."/>
          <p:cNvCxnSpPr/>
          <p:nvPr/>
        </p:nvCxnSpPr>
        <p:spPr>
          <a:xfrm flipH="1">
            <a:off x="4178971" y="2275178"/>
            <a:ext cx="389292" cy="27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 descr="arrow pointing to current classes and grades."/>
          <p:cNvCxnSpPr/>
          <p:nvPr/>
        </p:nvCxnSpPr>
        <p:spPr>
          <a:xfrm flipH="1">
            <a:off x="7517730" y="3758492"/>
            <a:ext cx="389291" cy="3162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04D4A-3287-6047-AA47-A8552A121B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600" y="-233367"/>
            <a:ext cx="10972800" cy="1143000"/>
          </a:xfrm>
        </p:spPr>
        <p:txBody>
          <a:bodyPr/>
          <a:lstStyle/>
          <a:p>
            <a:r>
              <a:rPr lang="en-US" dirty="0"/>
              <a:t>Term Calculator</a:t>
            </a:r>
          </a:p>
        </p:txBody>
      </p:sp>
      <p:cxnSp>
        <p:nvCxnSpPr>
          <p:cNvPr id="15" name="Straight Arrow Connector 14" descr="arrow pointing to students calculated GPA based on current classes and grades.">
            <a:extLst>
              <a:ext uri="{FF2B5EF4-FFF2-40B4-BE49-F238E27FC236}">
                <a16:creationId xmlns:a16="http://schemas.microsoft.com/office/drawing/2014/main" id="{596BBDDB-9EFF-AB42-B4A6-F8EE5BE6F765}"/>
              </a:ext>
            </a:extLst>
          </p:cNvPr>
          <p:cNvCxnSpPr>
            <a:cxnSpLocks/>
          </p:cNvCxnSpPr>
          <p:nvPr/>
        </p:nvCxnSpPr>
        <p:spPr>
          <a:xfrm flipH="1">
            <a:off x="7766383" y="5282491"/>
            <a:ext cx="389291" cy="3162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21CAEB3-0793-9345-80C7-D20504322C3C}"/>
              </a:ext>
            </a:extLst>
          </p:cNvPr>
          <p:cNvSpPr/>
          <p:nvPr/>
        </p:nvSpPr>
        <p:spPr>
          <a:xfrm>
            <a:off x="8402454" y="4405328"/>
            <a:ext cx="3701313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60606"/>
                </a:solidFill>
                <a:latin typeface="Helvetica" pitchFamily="2" charset="0"/>
              </a:rPr>
              <a:t>This GPA Calculator is for the purposes of estimating your GPA only. The GPA Calculation is not official and will not change your GPA.</a:t>
            </a:r>
            <a:endParaRPr lang="en-US" dirty="0">
              <a:solidFill>
                <a:srgbClr val="060606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09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icture of Advice calculator">
            <a:extLst>
              <a:ext uri="{FF2B5EF4-FFF2-40B4-BE49-F238E27FC236}">
                <a16:creationId xmlns:a16="http://schemas.microsoft.com/office/drawing/2014/main" id="{37B1AD2A-F184-0E49-AF93-78FE014A1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231" y="3490817"/>
            <a:ext cx="8483769" cy="310896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909018-6094-40F9-A9B9-2A7BBBF976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674099"/>
            <a:ext cx="10972800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47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Use the advice calculator to estimate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number of credits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and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grades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you need to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raise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your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GPA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,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achieve honors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,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or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satisfy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 personal academic aspirations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. </a:t>
            </a:r>
          </a:p>
          <a:p>
            <a:pPr marL="914400" lvl="0" indent="-342900" fontAlgn="base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Click                       and select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Advice Calculator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.</a:t>
            </a:r>
            <a:r>
              <a:rPr lang="en-US" sz="2000" b="1" dirty="0">
                <a:solidFill>
                  <a:prstClr val="black"/>
                </a:solidFill>
                <a:cs typeface="Arial" charset="0"/>
              </a:rPr>
              <a:t> Note: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your current GPA and credits earned are already entered.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9144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Enter desired GPA.</a:t>
            </a:r>
          </a:p>
          <a:p>
            <a:pPr marL="9144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Click Calculate at bottom of screen or Recalculate to get another estimate.</a:t>
            </a:r>
          </a:p>
          <a:p>
            <a:pPr marL="0" marR="0" lvl="0" indent="47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The displayed number of credit hours and required grade averages indicate if you can achieve your GPA and what pathways you need to follow to attain your desired GPA and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improve your academic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standing.</a:t>
            </a:r>
          </a:p>
        </p:txBody>
      </p:sp>
      <p:pic>
        <p:nvPicPr>
          <p:cNvPr id="9" name="Picture 8" descr="picture of GPA Calc tab.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3686" y="1354758"/>
            <a:ext cx="1125416" cy="365760"/>
          </a:xfrm>
          <a:prstGeom prst="rect">
            <a:avLst/>
          </a:prstGeom>
        </p:spPr>
      </p:pic>
      <p:sp>
        <p:nvSpPr>
          <p:cNvPr id="8" name="Oval 7" descr="Indication of Advice Calculator tab."/>
          <p:cNvSpPr/>
          <p:nvPr/>
        </p:nvSpPr>
        <p:spPr>
          <a:xfrm>
            <a:off x="1574800" y="4422260"/>
            <a:ext cx="914400" cy="548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" name="Straight Arrow Connector 10" descr="Arrow pointing to GPA Calc tab"/>
          <p:cNvCxnSpPr/>
          <p:nvPr/>
        </p:nvCxnSpPr>
        <p:spPr>
          <a:xfrm flipH="1">
            <a:off x="5165970" y="3429000"/>
            <a:ext cx="389292" cy="27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 descr="Arrow pointing to desired GPA."/>
          <p:cNvCxnSpPr/>
          <p:nvPr/>
        </p:nvCxnSpPr>
        <p:spPr>
          <a:xfrm flipH="1">
            <a:off x="8788400" y="4406385"/>
            <a:ext cx="389291" cy="3162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EC4F9F18-B22F-5141-A0DC-B54326B4E6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600" y="-163632"/>
            <a:ext cx="10972800" cy="1143000"/>
          </a:xfrm>
        </p:spPr>
        <p:txBody>
          <a:bodyPr/>
          <a:lstStyle/>
          <a:p>
            <a:r>
              <a:rPr lang="en-US" dirty="0"/>
              <a:t>Advice Calculator</a:t>
            </a:r>
          </a:p>
        </p:txBody>
      </p:sp>
      <p:cxnSp>
        <p:nvCxnSpPr>
          <p:cNvPr id="14" name="Straight Arrow Connector 13" descr="Arrow pointing to Credits Earned.">
            <a:extLst>
              <a:ext uri="{FF2B5EF4-FFF2-40B4-BE49-F238E27FC236}">
                <a16:creationId xmlns:a16="http://schemas.microsoft.com/office/drawing/2014/main" id="{D3F61730-3817-834A-9DA1-EE111EFE6F10}"/>
              </a:ext>
            </a:extLst>
          </p:cNvPr>
          <p:cNvCxnSpPr/>
          <p:nvPr/>
        </p:nvCxnSpPr>
        <p:spPr>
          <a:xfrm flipH="1">
            <a:off x="8686800" y="4152385"/>
            <a:ext cx="389291" cy="3162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 descr="arrow pointing to advice to student to obtain desired GPA.">
            <a:extLst>
              <a:ext uri="{FF2B5EF4-FFF2-40B4-BE49-F238E27FC236}">
                <a16:creationId xmlns:a16="http://schemas.microsoft.com/office/drawing/2014/main" id="{A27D930E-3E6D-494E-BE5A-EFEEA049BCBF}"/>
              </a:ext>
            </a:extLst>
          </p:cNvPr>
          <p:cNvCxnSpPr/>
          <p:nvPr/>
        </p:nvCxnSpPr>
        <p:spPr>
          <a:xfrm flipH="1">
            <a:off x="4607170" y="5029200"/>
            <a:ext cx="389292" cy="27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Oval 12" descr="Picture of Recalculate button.">
            <a:extLst>
              <a:ext uri="{FF2B5EF4-FFF2-40B4-BE49-F238E27FC236}">
                <a16:creationId xmlns:a16="http://schemas.microsoft.com/office/drawing/2014/main" id="{EB5C1FDC-8358-204A-BC72-E17BE41080BB}"/>
              </a:ext>
            </a:extLst>
          </p:cNvPr>
          <p:cNvSpPr/>
          <p:nvPr/>
        </p:nvSpPr>
        <p:spPr>
          <a:xfrm>
            <a:off x="7231525" y="6183901"/>
            <a:ext cx="914400" cy="4992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655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1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488</Words>
  <Application>Microsoft Macintosh PowerPoint</Application>
  <PresentationFormat>Widescreen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Wingdings</vt:lpstr>
      <vt:lpstr>1_Office Theme</vt:lpstr>
      <vt:lpstr>Using the GPA Calculators in Degree Works</vt:lpstr>
      <vt:lpstr>GPA Calc</vt:lpstr>
      <vt:lpstr>Graduation Calculator</vt:lpstr>
      <vt:lpstr>Term Calculator</vt:lpstr>
      <vt:lpstr>Advice Calculator</vt:lpstr>
    </vt:vector>
  </TitlesOfParts>
  <Manager/>
  <Company>Nassau Community College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GPA Calculators in Degree Works</dc:title>
  <dc:subject/>
  <dc:creator/>
  <cp:keywords/>
  <dc:description/>
  <cp:lastModifiedBy>Floratos, Mary</cp:lastModifiedBy>
  <cp:revision>132</cp:revision>
  <dcterms:created xsi:type="dcterms:W3CDTF">2018-03-14T16:07:40Z</dcterms:created>
  <dcterms:modified xsi:type="dcterms:W3CDTF">2020-08-19T17:54:05Z</dcterms:modified>
  <cp:category/>
</cp:coreProperties>
</file>