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268" r:id="rId16"/>
    <p:sldId id="271" r:id="rId17"/>
    <p:sldId id="270" r:id="rId18"/>
    <p:sldId id="269" r:id="rId19"/>
    <p:sldId id="272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as, Patricia" initials="RP" lastIdx="0" clrIdx="0">
    <p:extLst>
      <p:ext uri="{19B8F6BF-5375-455C-9EA6-DF929625EA0E}">
        <p15:presenceInfo xmlns:p15="http://schemas.microsoft.com/office/powerpoint/2012/main" userId="S-1-5-21-3124711485-2952034480-564003920-5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75D6-F634-4EA6-B35A-96BD9A11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30A1D-FFEA-438E-BC13-68CDCAF56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04A2-94F7-4C22-9C7E-4503135E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ADD19-C976-479C-BB84-495654BD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CF3B-7F6C-4FC4-8DC8-5DE317F0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CED8-34EF-426C-A58B-FA8C406A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986DE-CD4D-49B4-8D45-642BD1F7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9872-A060-4E2D-BCFF-D064AB46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9EE8-6BC3-43A6-9892-47F00BCB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F62D-C12B-456A-9C97-6340DCDA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E1F2B-EDD6-42D1-B767-EB7C08B77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79E4A-CDDB-42EF-9748-7E53F6A8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45E2-0EBC-4592-9094-E0E12E57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476C-1D05-4B6F-990C-4FD6A125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8989-D901-4897-A307-C9ABD6A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E28D-1618-456F-9A35-1E0F7236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E036-9500-4B49-9D5A-48C34820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3AE3-65C0-498B-986D-9A4906B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54D6-B2B5-489F-9CCD-AAACD5AD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2D193-0DA9-47B1-B843-4737C1E8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78D7-414B-48C1-AC01-3FCB60A3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2FC37-0D91-4E32-8F93-A31B9EB0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768F6-7F2D-4C03-AD43-E58FEF0A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E7F0E-5243-4895-BF2C-3AB7B7F6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5956-15F5-48FE-87E4-B2647808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0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E1C4-DDB3-46FB-BB58-3D41D416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ABF-5A24-4F32-AE14-32D0FFB41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3A07-1300-4DA8-8E4F-E40EADAAB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94683-7F02-41E1-ACD7-AD8C6007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45975-88A2-4E63-A14F-63BB64C8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06092-01CA-42B2-B4F0-ED0C3556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F9F9-9D76-4B60-B33A-64B77E7A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E058-C88D-458F-9DCC-61B838319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B6ECC-06C3-49B3-9A22-727EFFBB3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4BA8D-BDE7-4A86-B775-2A0A25608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CD054-9472-4CD4-B50E-99961A2D2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36050-3AF0-48DB-BBAB-1B4B5F66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33F23-8AAA-4CC2-B553-D37E4875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DFBD2-D4B4-401D-AC60-2BCEC189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1F0C-78D7-4CAB-AEBA-1A72CC08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A6F25-D643-4923-80C4-2516359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6E869-814E-410F-8938-72111270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19939-EB6E-407E-A2EA-710BBC3C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26C57-2D30-45B4-ADAE-AA14EC46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C70DB-FCD6-4EEA-BEA0-C42EA170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35C1-BA96-4A74-B63C-2C1B229F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F934-39A5-48CE-BE81-B3401DEC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FA616-9D8F-42BC-846D-1548850D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38BD0-EEC3-4DD1-BEAC-516099F5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AE972-0864-4849-88EA-E4AA326A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80522-4AB4-4CEB-9257-6D01A92A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525A9-A337-4823-965B-ECC04808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3994-D814-4263-9D52-C5688B51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62EF2-C187-453D-B273-1ADF04D07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B53FE-F812-474C-BDE9-6642D4012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EC2D3-4C58-45CF-855C-BCBC95C7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4DECC-8B98-453E-AA85-09E36F9B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13607-3A8A-4B38-91E6-97C25D7B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C65A6-0480-4EE6-82E5-73EB6E5C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D7DEA-0612-437A-850F-0EEB4F4F7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7522-C3FF-4059-8FCF-756E4F7CA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B925-EA14-4490-A57D-7A1230509A2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BFFC9-865D-42EA-9E67-C93DA9822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9A20E-CF78-4D62-A56B-8D941666C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E5BD-B7C4-4ACB-B1A7-3A57AE94A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cc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8738-A32B-45AF-84D3-3617D63C8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06" y="1826500"/>
            <a:ext cx="7928386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to Make Changes to Your Schedule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1"/>
    </mc:Choice>
    <mc:Fallback xmlns="">
      <p:transition spd="slow" advTm="35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7C29-0F04-41E3-B5C0-8E04550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Choose “Course Search” or “Advance Search” in the Look Up Classes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D3A98-7F21-4C33-9ABE-43D3ED5A9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23"/>
          <a:stretch/>
        </p:blipFill>
        <p:spPr>
          <a:xfrm>
            <a:off x="1679803" y="1885381"/>
            <a:ext cx="8911243" cy="391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588EA-BF2F-417C-8B54-1720F625B22B}"/>
              </a:ext>
            </a:extLst>
          </p:cNvPr>
          <p:cNvSpPr txBox="1"/>
          <p:nvPr/>
        </p:nvSpPr>
        <p:spPr>
          <a:xfrm>
            <a:off x="1679803" y="2657996"/>
            <a:ext cx="5437909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a Subject from the menu and click Course Search to view the list of courses</a:t>
            </a:r>
          </a:p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4D8D184-C09D-4AA3-8EFC-46D2FAE4FCD4}"/>
              </a:ext>
            </a:extLst>
          </p:cNvPr>
          <p:cNvSpPr/>
          <p:nvPr/>
        </p:nvSpPr>
        <p:spPr>
          <a:xfrm rot="5400000">
            <a:off x="3477783" y="4410818"/>
            <a:ext cx="502073" cy="10738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F05B9-982B-477B-80C4-5F3AD9BED3E0}"/>
              </a:ext>
            </a:extLst>
          </p:cNvPr>
          <p:cNvSpPr txBox="1"/>
          <p:nvPr/>
        </p:nvSpPr>
        <p:spPr>
          <a:xfrm>
            <a:off x="4265752" y="4468249"/>
            <a:ext cx="711569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Advance Search to narrow your selection by Instructional Method, Part of Term, Attribute Type, etc</a:t>
            </a:r>
            <a:r>
              <a:rPr lang="en-US" dirty="0"/>
              <a:t>. 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7CE38611-33DE-4A7F-A053-F69BB5960D91}"/>
              </a:ext>
            </a:extLst>
          </p:cNvPr>
          <p:cNvSpPr/>
          <p:nvPr/>
        </p:nvSpPr>
        <p:spPr>
          <a:xfrm>
            <a:off x="207686" y="3317976"/>
            <a:ext cx="1472117" cy="1378737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1"/>
    </mc:Choice>
    <mc:Fallback xmlns="">
      <p:transition spd="slow" advTm="80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5931-BA76-4257-9C69-08A5AB79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up Classes under Advance Search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90A81A-7DF6-4E77-86A0-1E0D0F25E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8764"/>
            <a:ext cx="4762131" cy="440819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1FAA0E2-77DB-45F3-8F1D-5A5496E03065}"/>
              </a:ext>
            </a:extLst>
          </p:cNvPr>
          <p:cNvSpPr/>
          <p:nvPr/>
        </p:nvSpPr>
        <p:spPr>
          <a:xfrm>
            <a:off x="883269" y="5490020"/>
            <a:ext cx="351630" cy="3235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E94D4-A0DD-4FB1-9F10-3599D55DDC65}"/>
              </a:ext>
            </a:extLst>
          </p:cNvPr>
          <p:cNvSpPr txBox="1"/>
          <p:nvPr/>
        </p:nvSpPr>
        <p:spPr>
          <a:xfrm>
            <a:off x="4766724" y="1397674"/>
            <a:ext cx="6679528" cy="40626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as many options from the menu by highlighting areas of interest. </a:t>
            </a:r>
          </a:p>
          <a:p>
            <a:br>
              <a:rPr lang="en-US" sz="2400" dirty="0"/>
            </a:br>
            <a:r>
              <a:rPr lang="en-US" sz="2400" dirty="0"/>
              <a:t>Popular Selections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Course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Instructional Method: Asynchronous Online, Synchronous Online, Traditional FACE to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 of Term: Full Term, Late Start, Second Half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Attribute Type: SUNY GER 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53B15-D3CD-4788-BF05-1253A8DF5D8B}"/>
              </a:ext>
            </a:extLst>
          </p:cNvPr>
          <p:cNvSpPr txBox="1"/>
          <p:nvPr/>
        </p:nvSpPr>
        <p:spPr>
          <a:xfrm>
            <a:off x="100221" y="4453526"/>
            <a:ext cx="1801494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Select Section Search to see results</a:t>
            </a:r>
          </a:p>
        </p:txBody>
      </p:sp>
    </p:spTree>
    <p:extLst>
      <p:ext uri="{BB962C8B-B14F-4D97-AF65-F5344CB8AC3E}">
        <p14:creationId xmlns:p14="http://schemas.microsoft.com/office/powerpoint/2010/main" val="25504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spd="slow" advTm="95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A30A1C-E9FC-4570-AA5B-293141C7D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221" y="1430197"/>
            <a:ext cx="7485668" cy="41202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3CDBB0-69C2-461D-978F-C6410B2C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3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Sections Found Under Look Up Classes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34B82-5D27-43D9-9D23-11E4AA29B82F}"/>
              </a:ext>
            </a:extLst>
          </p:cNvPr>
          <p:cNvSpPr txBox="1"/>
          <p:nvPr/>
        </p:nvSpPr>
        <p:spPr>
          <a:xfrm>
            <a:off x="204831" y="1824159"/>
            <a:ext cx="2072280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Results explained: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Box for open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CRN, Subject, days, time,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DATE: start and end 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for   Instructional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Attribute Type</a:t>
            </a:r>
          </a:p>
        </p:txBody>
      </p:sp>
    </p:spTree>
    <p:extLst>
      <p:ext uri="{BB962C8B-B14F-4D97-AF65-F5344CB8AC3E}">
        <p14:creationId xmlns:p14="http://schemas.microsoft.com/office/powerpoint/2010/main" val="14358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2"/>
    </mc:Choice>
    <mc:Fallback xmlns="">
      <p:transition spd="slow" advTm="82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0392-4448-4FCD-99B7-2FB32816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Instructional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3055-0C0B-40DB-892F-D15C3ADD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Class Information</a:t>
            </a:r>
            <a:b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b="1" i="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FACE TO FACE (TRA)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– Courses meet in-person during the assigned days, times and location listed.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ASYNCHRONOUS ONLINE (ASYN)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– Course content and instructions are delivered entirely web-based using the college’s Learning Management System (LMS) without set meeting times. (Formerly called ONLINE.)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SYNCHRONOUS ONLINE (SYNC)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Courses meet in real-time through video conferencing during the assigned days and times listed, using the college’s LMS for course materials. (Formerly called REMOTE.)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HYBRID (HYB)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– Courses evenly combine FACE TO FACE and ASYNCHRONOUS ONLINE instruction.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BLENDED (BLND)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- Courses combine FACE TO FACE and SYNCHRONOUS ONLINE instruction.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COMBINED ONLINE (CMBD)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– Courses evenly combine ASYNCHRONOUS ONLINE and SYNCHRONOUS ONLINE instruction.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8"/>
    </mc:Choice>
    <mc:Fallback xmlns="">
      <p:transition spd="slow" advTm="133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DF12CF1-4267-42AC-A8BC-61CBAEC4B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730" y="2094459"/>
            <a:ext cx="9526221" cy="35055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92187-967B-4099-9AE7-0A1D6514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Instructional Method displayed Under Location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8AC1D-77AF-48E9-B30A-F81BF02BDE45}"/>
              </a:ext>
            </a:extLst>
          </p:cNvPr>
          <p:cNvSpPr txBox="1"/>
          <p:nvPr/>
        </p:nvSpPr>
        <p:spPr>
          <a:xfrm>
            <a:off x="8627598" y="2847853"/>
            <a:ext cx="272620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Face to Face Courses will meet in-person during the assigned days, times and location listed in Banner.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6532A-45D4-4D1A-8590-6C34684E3381}"/>
              </a:ext>
            </a:extLst>
          </p:cNvPr>
          <p:cNvSpPr txBox="1"/>
          <p:nvPr/>
        </p:nvSpPr>
        <p:spPr>
          <a:xfrm>
            <a:off x="8509097" y="1258011"/>
            <a:ext cx="3569069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Synchronous Online Courses will meet through </a:t>
            </a:r>
            <a:r>
              <a:rPr lang="en-US" dirty="0" err="1"/>
              <a:t>BrightSpace</a:t>
            </a:r>
            <a:r>
              <a:rPr lang="en-US" dirty="0"/>
              <a:t> video conferencing during the assigned days and times listed in Banner.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BAAC98-F91C-41A1-8859-CC04F929AE0F}"/>
              </a:ext>
            </a:extLst>
          </p:cNvPr>
          <p:cNvSpPr/>
          <p:nvPr/>
        </p:nvSpPr>
        <p:spPr>
          <a:xfrm rot="10800000">
            <a:off x="8141803" y="2008391"/>
            <a:ext cx="367294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80F19096-84F5-48FC-A497-26A5E8DC948E}"/>
              </a:ext>
            </a:extLst>
          </p:cNvPr>
          <p:cNvSpPr/>
          <p:nvPr/>
        </p:nvSpPr>
        <p:spPr>
          <a:xfrm>
            <a:off x="8149390" y="2764521"/>
            <a:ext cx="486541" cy="48463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487E2-7BA2-4700-ADB1-8DE18164AAFF}"/>
              </a:ext>
            </a:extLst>
          </p:cNvPr>
          <p:cNvSpPr txBox="1"/>
          <p:nvPr/>
        </p:nvSpPr>
        <p:spPr>
          <a:xfrm>
            <a:off x="8635931" y="4314048"/>
            <a:ext cx="2963645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Asynchronous Online (OL) Course content and instruction are delivered entirely using </a:t>
            </a:r>
            <a:r>
              <a:rPr lang="en-US" dirty="0" err="1"/>
              <a:t>BrightSpace</a:t>
            </a:r>
            <a:r>
              <a:rPr lang="en-US" dirty="0"/>
              <a:t> without set meeting times.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C9C450-AA00-4755-A3F8-98CDE7D9538D}"/>
              </a:ext>
            </a:extLst>
          </p:cNvPr>
          <p:cNvSpPr/>
          <p:nvPr/>
        </p:nvSpPr>
        <p:spPr>
          <a:xfrm rot="10800000">
            <a:off x="8149390" y="4709237"/>
            <a:ext cx="486540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6A3ED3-ADAA-48B8-B321-BE684B07F27D}"/>
              </a:ext>
            </a:extLst>
          </p:cNvPr>
          <p:cNvSpPr/>
          <p:nvPr/>
        </p:nvSpPr>
        <p:spPr>
          <a:xfrm>
            <a:off x="3625794" y="2847853"/>
            <a:ext cx="789839" cy="762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AAC3B6-CD50-42EB-AF4F-67BCC40C2301}"/>
              </a:ext>
            </a:extLst>
          </p:cNvPr>
          <p:cNvSpPr/>
          <p:nvPr/>
        </p:nvSpPr>
        <p:spPr>
          <a:xfrm>
            <a:off x="3625794" y="2101585"/>
            <a:ext cx="763663" cy="7462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30897-1E33-4FBF-9697-455CE61E102B}"/>
              </a:ext>
            </a:extLst>
          </p:cNvPr>
          <p:cNvSpPr txBox="1"/>
          <p:nvPr/>
        </p:nvSpPr>
        <p:spPr>
          <a:xfrm>
            <a:off x="7609788" y="2065277"/>
            <a:ext cx="532015" cy="3275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C3F584-DABC-4032-AF56-097DA52691EB}"/>
              </a:ext>
            </a:extLst>
          </p:cNvPr>
          <p:cNvSpPr/>
          <p:nvPr/>
        </p:nvSpPr>
        <p:spPr>
          <a:xfrm>
            <a:off x="3808676" y="4709237"/>
            <a:ext cx="606957" cy="6312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3"/>
    </mc:Choice>
    <mc:Fallback xmlns="">
      <p:transition spd="slow" advTm="107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574A62-D66E-457D-A2D8-1D9305AC8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19" y="1825625"/>
            <a:ext cx="728596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482D2-7A34-4AF4-9084-3A5258A1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Class to Add to </a:t>
            </a:r>
            <a:r>
              <a:rPr lang="en-US" dirty="0" err="1"/>
              <a:t>WorkSheet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12D4A-CD1A-486E-86BD-51C7BB9841D2}"/>
              </a:ext>
            </a:extLst>
          </p:cNvPr>
          <p:cNvSpPr txBox="1"/>
          <p:nvPr/>
        </p:nvSpPr>
        <p:spPr>
          <a:xfrm>
            <a:off x="3465299" y="3753830"/>
            <a:ext cx="216432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Add to </a:t>
            </a:r>
            <a:r>
              <a:rPr lang="en-US" sz="2400" dirty="0" err="1"/>
              <a:t>WorkSheet</a:t>
            </a:r>
            <a:r>
              <a:rPr lang="en-US" sz="2400" dirty="0"/>
              <a:t>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9764138-5568-4B17-830B-577EC462A3F4}"/>
              </a:ext>
            </a:extLst>
          </p:cNvPr>
          <p:cNvSpPr/>
          <p:nvPr/>
        </p:nvSpPr>
        <p:spPr>
          <a:xfrm>
            <a:off x="3386623" y="4584827"/>
            <a:ext cx="422618" cy="615304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B063BC-B5E1-44E1-AACD-505ABDEF7412}"/>
              </a:ext>
            </a:extLst>
          </p:cNvPr>
          <p:cNvSpPr/>
          <p:nvPr/>
        </p:nvSpPr>
        <p:spPr>
          <a:xfrm>
            <a:off x="2320831" y="3403115"/>
            <a:ext cx="569754" cy="5428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9C63AE7-B22C-4CE3-9941-1EE21274599A}"/>
              </a:ext>
            </a:extLst>
          </p:cNvPr>
          <p:cNvSpPr/>
          <p:nvPr/>
        </p:nvSpPr>
        <p:spPr>
          <a:xfrm rot="20373791">
            <a:off x="2084541" y="2850670"/>
            <a:ext cx="484632" cy="615304"/>
          </a:xfrm>
          <a:prstGeom prst="down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6BA72-BAA8-4442-B6CC-BF428D3A247D}"/>
              </a:ext>
            </a:extLst>
          </p:cNvPr>
          <p:cNvSpPr txBox="1"/>
          <p:nvPr/>
        </p:nvSpPr>
        <p:spPr>
          <a:xfrm>
            <a:off x="321444" y="2089151"/>
            <a:ext cx="213157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box for class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C0F19D-7B51-480B-8C11-BAE5FDF3BF5A}"/>
              </a:ext>
            </a:extLst>
          </p:cNvPr>
          <p:cNvSpPr/>
          <p:nvPr/>
        </p:nvSpPr>
        <p:spPr>
          <a:xfrm>
            <a:off x="2927295" y="5139488"/>
            <a:ext cx="918656" cy="5428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2"/>
    </mc:Choice>
    <mc:Fallback xmlns="">
      <p:transition spd="slow" advTm="88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5081-7CA7-4F15-ADD6-48D1FFE1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Swap Classes Prior to the Start of the Semester or During the Drop/Add period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F9FEA-0B8D-45F4-88D2-9A9D842A9526}"/>
              </a:ext>
            </a:extLst>
          </p:cNvPr>
          <p:cNvSpPr txBox="1"/>
          <p:nvPr/>
        </p:nvSpPr>
        <p:spPr>
          <a:xfrm>
            <a:off x="420981" y="2899358"/>
            <a:ext cx="1874071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CRNs is added by selecting worksheet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5AD45A6-45FD-4305-B27F-D3976B0F6AB1}"/>
              </a:ext>
            </a:extLst>
          </p:cNvPr>
          <p:cNvSpPr/>
          <p:nvPr/>
        </p:nvSpPr>
        <p:spPr>
          <a:xfrm rot="2438301">
            <a:off x="2187372" y="4462686"/>
            <a:ext cx="324959" cy="384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E1FD74-963F-46F0-B082-57B36C31A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558" b="14946"/>
          <a:stretch/>
        </p:blipFill>
        <p:spPr>
          <a:xfrm>
            <a:off x="2481110" y="2196669"/>
            <a:ext cx="8270399" cy="34061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0A744D2-C5F9-4BB7-A081-FE8DC8EF3957}"/>
              </a:ext>
            </a:extLst>
          </p:cNvPr>
          <p:cNvSpPr/>
          <p:nvPr/>
        </p:nvSpPr>
        <p:spPr>
          <a:xfrm>
            <a:off x="2380239" y="4655126"/>
            <a:ext cx="764771" cy="5101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0A8A8-B4CA-4801-A6D3-23B8EF1ACB11}"/>
              </a:ext>
            </a:extLst>
          </p:cNvPr>
          <p:cNvSpPr txBox="1"/>
          <p:nvPr/>
        </p:nvSpPr>
        <p:spPr>
          <a:xfrm>
            <a:off x="6208205" y="3546726"/>
            <a:ext cx="454330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Under Action </a:t>
            </a:r>
            <a:br>
              <a:rPr lang="en-US" sz="2400" dirty="0"/>
            </a:br>
            <a:r>
              <a:rPr lang="en-US" sz="2400" dirty="0"/>
              <a:t>Select Drop and Delete on the Web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6CA09AB-5049-4ED8-B302-6EAA008F69FF}"/>
              </a:ext>
            </a:extLst>
          </p:cNvPr>
          <p:cNvSpPr/>
          <p:nvPr/>
        </p:nvSpPr>
        <p:spPr>
          <a:xfrm rot="13369095">
            <a:off x="5719387" y="3266145"/>
            <a:ext cx="558878" cy="3257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E72A9-019F-49F8-94D5-3FF03AD8D2D8}"/>
              </a:ext>
            </a:extLst>
          </p:cNvPr>
          <p:cNvSpPr txBox="1"/>
          <p:nvPr/>
        </p:nvSpPr>
        <p:spPr>
          <a:xfrm>
            <a:off x="637061" y="5602779"/>
            <a:ext cx="171242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Submit Changes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1E96BD6-69AB-4724-A09F-E83A9ECB1112}"/>
              </a:ext>
            </a:extLst>
          </p:cNvPr>
          <p:cNvSpPr/>
          <p:nvPr/>
        </p:nvSpPr>
        <p:spPr>
          <a:xfrm rot="14474696">
            <a:off x="2244592" y="5409022"/>
            <a:ext cx="423165" cy="30980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6"/>
    </mc:Choice>
    <mc:Fallback xmlns="">
      <p:transition spd="slow" advTm="945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6F35-18E1-4F75-85CB-AC0D269A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Registration Compliance Results</a:t>
            </a:r>
            <a:br>
              <a:rPr lang="en-US" dirty="0"/>
            </a:br>
            <a:r>
              <a:rPr lang="en-US" dirty="0"/>
              <a:t>Changes and Message Displayed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B7181B-26D1-43F7-8A2B-994E7D4D0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96" b="8229"/>
          <a:stretch/>
        </p:blipFill>
        <p:spPr>
          <a:xfrm>
            <a:off x="2453019" y="1690688"/>
            <a:ext cx="7285961" cy="4327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DDDB9-FCCB-4444-9791-44ADC35FE1BA}"/>
              </a:ext>
            </a:extLst>
          </p:cNvPr>
          <p:cNvSpPr txBox="1"/>
          <p:nvPr/>
        </p:nvSpPr>
        <p:spPr>
          <a:xfrm>
            <a:off x="331356" y="4622699"/>
            <a:ext cx="226123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Continue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30FB0DF-DA17-4054-8191-47A05EEBD1CF}"/>
              </a:ext>
            </a:extLst>
          </p:cNvPr>
          <p:cNvSpPr/>
          <p:nvPr/>
        </p:nvSpPr>
        <p:spPr>
          <a:xfrm rot="2993644">
            <a:off x="2015634" y="5160085"/>
            <a:ext cx="639798" cy="4070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6"/>
    </mc:Choice>
    <mc:Fallback xmlns="">
      <p:transition spd="slow" advTm="896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FCC6-96D5-4514-91E8-88E8F17D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View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2FF3EC-F081-476D-A472-DAA65BA6C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68" r="3030"/>
          <a:stretch/>
        </p:blipFill>
        <p:spPr>
          <a:xfrm>
            <a:off x="1573876" y="1995054"/>
            <a:ext cx="9044247" cy="4065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EC22B-100E-4545-88CE-F2DE76EFA205}"/>
              </a:ext>
            </a:extLst>
          </p:cNvPr>
          <p:cNvSpPr txBox="1"/>
          <p:nvPr/>
        </p:nvSpPr>
        <p:spPr>
          <a:xfrm>
            <a:off x="4141694" y="2128058"/>
            <a:ext cx="368889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 RETURN TO MENU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E5647BC-1C21-4974-96C3-0B3C7E88A339}"/>
              </a:ext>
            </a:extLst>
          </p:cNvPr>
          <p:cNvSpPr/>
          <p:nvPr/>
        </p:nvSpPr>
        <p:spPr>
          <a:xfrm>
            <a:off x="7830589" y="2207613"/>
            <a:ext cx="978408" cy="3693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3A0109-9D2A-48B9-8799-B16A5110A722}"/>
              </a:ext>
            </a:extLst>
          </p:cNvPr>
          <p:cNvSpPr/>
          <p:nvPr/>
        </p:nvSpPr>
        <p:spPr>
          <a:xfrm>
            <a:off x="8808996" y="2207613"/>
            <a:ext cx="833767" cy="2897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0"/>
    </mc:Choice>
    <mc:Fallback xmlns="">
      <p:transition spd="slow" advTm="78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3ED0-DCFA-4F56-A3AC-5E9120FD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Options to View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BFB1EA-62F3-43CA-B5F0-74EC51A9A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047" b="10693"/>
          <a:stretch/>
        </p:blipFill>
        <p:spPr>
          <a:xfrm>
            <a:off x="1995055" y="1690688"/>
            <a:ext cx="8661861" cy="387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D9E756-F130-4A16-9855-28095C9DC42E}"/>
              </a:ext>
            </a:extLst>
          </p:cNvPr>
          <p:cNvSpPr txBox="1"/>
          <p:nvPr/>
        </p:nvSpPr>
        <p:spPr>
          <a:xfrm>
            <a:off x="5805057" y="3161552"/>
            <a:ext cx="368318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Recommended option Concise Student Schedule (Print Friendly)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5EF5ABC-B2C7-4C2B-AFA7-AE317543A153}"/>
              </a:ext>
            </a:extLst>
          </p:cNvPr>
          <p:cNvSpPr/>
          <p:nvPr/>
        </p:nvSpPr>
        <p:spPr>
          <a:xfrm rot="19317840">
            <a:off x="5103003" y="4281674"/>
            <a:ext cx="804540" cy="4445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9"/>
    </mc:Choice>
    <mc:Fallback xmlns="">
      <p:transition spd="slow" advTm="599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5FFD-72F8-4E51-A1B0-32C0B789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www.ncc.edu</a:t>
            </a:r>
            <a:r>
              <a:rPr lang="en-US" dirty="0"/>
              <a:t> homepage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5DE01-37F0-42AA-A198-F03C42DA4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3019" y="1825625"/>
            <a:ext cx="848653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A874F-2E34-4DE8-ACB3-67483304FA26}"/>
              </a:ext>
            </a:extLst>
          </p:cNvPr>
          <p:cNvSpPr txBox="1"/>
          <p:nvPr/>
        </p:nvSpPr>
        <p:spPr>
          <a:xfrm>
            <a:off x="9620835" y="2776451"/>
            <a:ext cx="469048" cy="369332"/>
          </a:xfrm>
          <a:prstGeom prst="rect">
            <a:avLst/>
          </a:prstGeom>
          <a:noFill/>
          <a:ln w="41275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602FE9C-B7AB-4E94-BE37-FC0C36500ACD}"/>
              </a:ext>
            </a:extLst>
          </p:cNvPr>
          <p:cNvSpPr/>
          <p:nvPr/>
        </p:nvSpPr>
        <p:spPr>
          <a:xfrm rot="16200000">
            <a:off x="9131251" y="2656199"/>
            <a:ext cx="369332" cy="609836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17B0A-5FF4-47BF-B514-CF4821669F65}"/>
              </a:ext>
            </a:extLst>
          </p:cNvPr>
          <p:cNvSpPr txBox="1"/>
          <p:nvPr/>
        </p:nvSpPr>
        <p:spPr>
          <a:xfrm>
            <a:off x="7547956" y="2738395"/>
            <a:ext cx="146304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</a:t>
            </a:r>
          </a:p>
          <a:p>
            <a:r>
              <a:rPr lang="en-US" sz="2400" dirty="0"/>
              <a:t>MYNCC</a:t>
            </a:r>
          </a:p>
        </p:txBody>
      </p:sp>
    </p:spTree>
    <p:extLst>
      <p:ext uri="{BB962C8B-B14F-4D97-AF65-F5344CB8AC3E}">
        <p14:creationId xmlns:p14="http://schemas.microsoft.com/office/powerpoint/2010/main" val="23373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6"/>
    </mc:Choice>
    <mc:Fallback xmlns="">
      <p:transition spd="slow" advTm="429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6010-6D6E-480D-9394-0BAED284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Concise Student Schedule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9786B7-BE62-402E-B50A-E0846293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78" b="12057"/>
          <a:stretch/>
        </p:blipFill>
        <p:spPr>
          <a:xfrm>
            <a:off x="2028305" y="1812175"/>
            <a:ext cx="8063346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9"/>
    </mc:Choice>
    <mc:Fallback xmlns="">
      <p:transition spd="slow" advTm="79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A896-BE9B-41CD-BDAA-39CA6397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myNCC</a:t>
            </a:r>
            <a:r>
              <a:rPr lang="en-US" dirty="0"/>
              <a:t> Login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EBFD0-224F-4F24-BEC6-B90F753D5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019" y="1825625"/>
            <a:ext cx="7285961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165C4-C8D8-4147-8391-8100BCCB304D}"/>
              </a:ext>
            </a:extLst>
          </p:cNvPr>
          <p:cNvSpPr txBox="1"/>
          <p:nvPr/>
        </p:nvSpPr>
        <p:spPr>
          <a:xfrm>
            <a:off x="2842953" y="1638021"/>
            <a:ext cx="457969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Log into </a:t>
            </a:r>
            <a:r>
              <a:rPr lang="en-US" sz="2400" dirty="0" err="1"/>
              <a:t>myNCC</a:t>
            </a:r>
            <a:r>
              <a:rPr lang="en-US" sz="2400" dirty="0"/>
              <a:t> Portal</a:t>
            </a:r>
            <a:br>
              <a:rPr lang="en-US" sz="2400" dirty="0"/>
            </a:br>
            <a:r>
              <a:rPr lang="en-US" sz="2400" dirty="0"/>
              <a:t>USERNAME: NCC ID N00_ _ _ _ _ _</a:t>
            </a:r>
          </a:p>
          <a:p>
            <a:r>
              <a:rPr lang="en-US" sz="2400" dirty="0"/>
              <a:t>PASSWORD: 6-digit DOB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40DD026-4FD9-458D-B0A9-1F20CE29BDC4}"/>
              </a:ext>
            </a:extLst>
          </p:cNvPr>
          <p:cNvSpPr/>
          <p:nvPr/>
        </p:nvSpPr>
        <p:spPr>
          <a:xfrm rot="1791241">
            <a:off x="7307319" y="2201891"/>
            <a:ext cx="591866" cy="395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"/>
    </mc:Choice>
    <mc:Fallback xmlns="">
      <p:transition spd="slow" advTm="30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4623-9D6C-44CA-97BF-1188B976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myNCC</a:t>
            </a:r>
            <a:r>
              <a:rPr lang="en-US" dirty="0">
                <a:solidFill>
                  <a:prstClr val="black"/>
                </a:solidFill>
              </a:rPr>
              <a:t> Student Home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6131EC-7D22-4D71-8C58-615DD0DA5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6"/>
          <a:stretch/>
        </p:blipFill>
        <p:spPr>
          <a:xfrm>
            <a:off x="2126428" y="1475266"/>
            <a:ext cx="7939144" cy="42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8340B-8B1E-47BE-84C9-493DDCDD1CDA}"/>
              </a:ext>
            </a:extLst>
          </p:cNvPr>
          <p:cNvSpPr txBox="1"/>
          <p:nvPr/>
        </p:nvSpPr>
        <p:spPr>
          <a:xfrm>
            <a:off x="5475153" y="2436926"/>
            <a:ext cx="233538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Academic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1E9ADF9-4B7B-4ABF-A4E6-832B0A624434}"/>
              </a:ext>
            </a:extLst>
          </p:cNvPr>
          <p:cNvSpPr/>
          <p:nvPr/>
        </p:nvSpPr>
        <p:spPr>
          <a:xfrm>
            <a:off x="6454587" y="2898591"/>
            <a:ext cx="376518" cy="4840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"/>
    </mc:Choice>
    <mc:Fallback xmlns="">
      <p:transition spd="slow" advTm="39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B858-19C2-4FE1-91E4-32A121A6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365125"/>
            <a:ext cx="1083841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Add or Drop Class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from Student Academic page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2A2544-3430-4482-90D4-426FC1DEC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77"/>
          <a:stretch/>
        </p:blipFill>
        <p:spPr>
          <a:xfrm>
            <a:off x="2377715" y="1839558"/>
            <a:ext cx="7285961" cy="4283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7C827-0739-41B8-9DAF-B65220F03051}"/>
              </a:ext>
            </a:extLst>
          </p:cNvPr>
          <p:cNvSpPr txBox="1"/>
          <p:nvPr/>
        </p:nvSpPr>
        <p:spPr>
          <a:xfrm>
            <a:off x="3506992" y="2202676"/>
            <a:ext cx="322729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>
                  <a:noFill/>
                </a:ln>
              </a:rPr>
              <a:t>Under myBanner, Select Add or Drop Classes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BA97AD1-8749-4A08-A82D-66849B9FEDB8}"/>
              </a:ext>
            </a:extLst>
          </p:cNvPr>
          <p:cNvSpPr/>
          <p:nvPr/>
        </p:nvSpPr>
        <p:spPr>
          <a:xfrm>
            <a:off x="3700630" y="3059286"/>
            <a:ext cx="236669" cy="3240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0"/>
    </mc:Choice>
    <mc:Fallback xmlns="">
      <p:transition spd="slow" advTm="47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E709-DD0E-4584-9AC1-FD1AB21B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Select Registration Term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FFE2C9-0717-4CD3-B5FC-D2D74D09C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154" y="1718048"/>
            <a:ext cx="852543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F35E3-B18E-4C65-9911-1DCC7D4CFF51}"/>
              </a:ext>
            </a:extLst>
          </p:cNvPr>
          <p:cNvSpPr txBox="1"/>
          <p:nvPr/>
        </p:nvSpPr>
        <p:spPr>
          <a:xfrm>
            <a:off x="3754286" y="2972424"/>
            <a:ext cx="222517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Term from drop menu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9810DC2-9F68-491F-854D-9C7EF551E29D}"/>
              </a:ext>
            </a:extLst>
          </p:cNvPr>
          <p:cNvSpPr/>
          <p:nvPr/>
        </p:nvSpPr>
        <p:spPr>
          <a:xfrm rot="5400000">
            <a:off x="3298928" y="3260704"/>
            <a:ext cx="348408" cy="5419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69134-02D2-42AE-B841-38F5830973DF}"/>
              </a:ext>
            </a:extLst>
          </p:cNvPr>
          <p:cNvSpPr txBox="1"/>
          <p:nvPr/>
        </p:nvSpPr>
        <p:spPr>
          <a:xfrm>
            <a:off x="3053452" y="4226800"/>
            <a:ext cx="292600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After selecting term, click on Submit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D528A36-10E5-4FAD-8A47-ECA82E4BDABA}"/>
              </a:ext>
            </a:extLst>
          </p:cNvPr>
          <p:cNvSpPr/>
          <p:nvPr/>
        </p:nvSpPr>
        <p:spPr>
          <a:xfrm rot="1683165">
            <a:off x="2178722" y="3912881"/>
            <a:ext cx="978408" cy="39262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3"/>
    </mc:Choice>
    <mc:Fallback xmlns="">
      <p:transition spd="slow" advTm="59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7A24-CD40-4084-BC59-72A1B2F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Add Classes with the CRN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046B0-118C-4898-96A2-5ED3FA171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396" y="1721305"/>
            <a:ext cx="7581208" cy="43513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AAD73-3E69-4BB3-AA7F-53DA4A668E8D}"/>
              </a:ext>
            </a:extLst>
          </p:cNvPr>
          <p:cNvSpPr txBox="1"/>
          <p:nvPr/>
        </p:nvSpPr>
        <p:spPr>
          <a:xfrm>
            <a:off x="3330632" y="4138537"/>
            <a:ext cx="348971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If you know the CRN add the number to the cell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75FCD9B-2CEA-4970-87F1-8EF361D4EB72}"/>
              </a:ext>
            </a:extLst>
          </p:cNvPr>
          <p:cNvSpPr/>
          <p:nvPr/>
        </p:nvSpPr>
        <p:spPr>
          <a:xfrm rot="3901835">
            <a:off x="2924784" y="4740436"/>
            <a:ext cx="316636" cy="6798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75488-B7F9-47EE-98C3-7EF235976CB4}"/>
              </a:ext>
            </a:extLst>
          </p:cNvPr>
          <p:cNvSpPr txBox="1"/>
          <p:nvPr/>
        </p:nvSpPr>
        <p:spPr>
          <a:xfrm>
            <a:off x="2305396" y="5398005"/>
            <a:ext cx="777706" cy="3693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9258E76-E09C-4A33-B59E-06A9AC2E0E67}"/>
              </a:ext>
            </a:extLst>
          </p:cNvPr>
          <p:cNvSpPr/>
          <p:nvPr/>
        </p:nvSpPr>
        <p:spPr>
          <a:xfrm rot="462302">
            <a:off x="3099016" y="5636604"/>
            <a:ext cx="978408" cy="303279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6A663-88C4-4DE2-8EB7-74699172F873}"/>
              </a:ext>
            </a:extLst>
          </p:cNvPr>
          <p:cNvSpPr txBox="1"/>
          <p:nvPr/>
        </p:nvSpPr>
        <p:spPr>
          <a:xfrm>
            <a:off x="4093338" y="5691414"/>
            <a:ext cx="3637498" cy="83099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After adding the CRN Submit Changes</a:t>
            </a:r>
          </a:p>
        </p:txBody>
      </p:sp>
    </p:spTree>
    <p:extLst>
      <p:ext uri="{BB962C8B-B14F-4D97-AF65-F5344CB8AC3E}">
        <p14:creationId xmlns:p14="http://schemas.microsoft.com/office/powerpoint/2010/main" val="23731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61E4-F6E9-4A3F-8A5D-72099E09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Registration Compliance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47579F-DB46-4656-803F-026C53781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3" y="1714996"/>
            <a:ext cx="851223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8F4656-66D5-4DF1-B1B2-B04E584C071E}"/>
              </a:ext>
            </a:extLst>
          </p:cNvPr>
          <p:cNvSpPr txBox="1"/>
          <p:nvPr/>
        </p:nvSpPr>
        <p:spPr>
          <a:xfrm>
            <a:off x="3890356" y="2619535"/>
            <a:ext cx="512618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 message will indicate if the course added is in compliance for financial aid, program and if it’s a repeated course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5B22C-4917-4AD2-A0A9-CB48FE77DBE4}"/>
              </a:ext>
            </a:extLst>
          </p:cNvPr>
          <p:cNvSpPr txBox="1"/>
          <p:nvPr/>
        </p:nvSpPr>
        <p:spPr>
          <a:xfrm>
            <a:off x="2942706" y="4698687"/>
            <a:ext cx="214566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Continue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D93BA2B-68CD-4738-A6F9-A4886370CF6D}"/>
              </a:ext>
            </a:extLst>
          </p:cNvPr>
          <p:cNvSpPr/>
          <p:nvPr/>
        </p:nvSpPr>
        <p:spPr>
          <a:xfrm>
            <a:off x="2610197" y="4805252"/>
            <a:ext cx="332509" cy="48463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9"/>
    </mc:Choice>
    <mc:Fallback xmlns="">
      <p:transition spd="slow" advTm="70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6E96-CE70-400D-93A4-969B145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365125"/>
            <a:ext cx="11026587" cy="1325563"/>
          </a:xfrm>
        </p:spPr>
        <p:txBody>
          <a:bodyPr/>
          <a:lstStyle/>
          <a:p>
            <a:pPr algn="ctr"/>
            <a:r>
              <a:rPr lang="en-US" dirty="0"/>
              <a:t>How to Search for a Course, </a:t>
            </a:r>
            <a:br>
              <a:rPr lang="en-US" dirty="0"/>
            </a:br>
            <a:r>
              <a:rPr lang="en-US" dirty="0"/>
              <a:t>if you don’t know the CRNs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54D690-DC1F-4C83-8B7B-703F32704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67" y="1825625"/>
            <a:ext cx="891026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2EA06-940F-481C-8687-15EF252C942B}"/>
              </a:ext>
            </a:extLst>
          </p:cNvPr>
          <p:cNvSpPr txBox="1"/>
          <p:nvPr/>
        </p:nvSpPr>
        <p:spPr>
          <a:xfrm>
            <a:off x="2449856" y="4762310"/>
            <a:ext cx="253000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Select Class Search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F4DE9DD-660F-4293-AE4E-26DC93A6D525}"/>
              </a:ext>
            </a:extLst>
          </p:cNvPr>
          <p:cNvSpPr/>
          <p:nvPr/>
        </p:nvSpPr>
        <p:spPr>
          <a:xfrm>
            <a:off x="2368905" y="5223975"/>
            <a:ext cx="484632" cy="3693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1"/>
    </mc:Choice>
    <mc:Fallback xmlns="">
      <p:transition spd="slow" advTm="60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BED4DF35C434884B83B850092ED32" ma:contentTypeVersion="14" ma:contentTypeDescription="Create a new document." ma:contentTypeScope="" ma:versionID="0160b80c9003a4445e144714f473f8a5">
  <xsd:schema xmlns:xsd="http://www.w3.org/2001/XMLSchema" xmlns:xs="http://www.w3.org/2001/XMLSchema" xmlns:p="http://schemas.microsoft.com/office/2006/metadata/properties" xmlns:ns3="b09e9b2a-0724-4f85-ae96-4a6aefda8a0d" xmlns:ns4="8845616a-edf1-4dd7-99eb-bb8f8a70dc68" targetNamespace="http://schemas.microsoft.com/office/2006/metadata/properties" ma:root="true" ma:fieldsID="b29e81f68adceb2b657539eff50d4ffd" ns3:_="" ns4:_="">
    <xsd:import namespace="b09e9b2a-0724-4f85-ae96-4a6aefda8a0d"/>
    <xsd:import namespace="8845616a-edf1-4dd7-99eb-bb8f8a70dc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e9b2a-0724-4f85-ae96-4a6aefda8a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5616a-edf1-4dd7-99eb-bb8f8a70d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A6CD48-F76F-4A6C-ACDA-BAEDCB287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e9b2a-0724-4f85-ae96-4a6aefda8a0d"/>
    <ds:schemaRef ds:uri="8845616a-edf1-4dd7-99eb-bb8f8a70dc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9367AE-5036-4AAA-ABBE-67CFB60A6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EED38-12ED-4EDE-8366-A8C079C496DE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8845616a-edf1-4dd7-99eb-bb8f8a70dc68"/>
    <ds:schemaRef ds:uri="b09e9b2a-0724-4f85-ae96-4a6aefda8a0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577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 How to Make Changes to Your Schedule </vt:lpstr>
      <vt:lpstr>www.ncc.edu homepage</vt:lpstr>
      <vt:lpstr>myNCC Login page</vt:lpstr>
      <vt:lpstr>myNCC Student Home</vt:lpstr>
      <vt:lpstr>Add or Drop Class  from Student Academic page</vt:lpstr>
      <vt:lpstr>Select Registration Term</vt:lpstr>
      <vt:lpstr>To Add Classes with the CRN</vt:lpstr>
      <vt:lpstr>Registration Compliance Results</vt:lpstr>
      <vt:lpstr>How to Search for a Course,  if you don’t know the CRNs</vt:lpstr>
      <vt:lpstr>Choose “Course Search” or “Advance Search” in the Look Up Classes </vt:lpstr>
      <vt:lpstr>Look up Classes under Advance Search </vt:lpstr>
      <vt:lpstr>Sections Found Under Look Up Classes</vt:lpstr>
      <vt:lpstr>Instructional Method</vt:lpstr>
      <vt:lpstr>Instructional Method displayed Under Location </vt:lpstr>
      <vt:lpstr>Select Class to Add to WorkSheet</vt:lpstr>
      <vt:lpstr>To Swap Classes Prior to the Start of the Semester or During the Drop/Add period</vt:lpstr>
      <vt:lpstr>Registration Compliance Results Changes and Message Displayed</vt:lpstr>
      <vt:lpstr>To View Schedule</vt:lpstr>
      <vt:lpstr>Different Options to View Schedule</vt:lpstr>
      <vt:lpstr>Concise Student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Changes To Your Schedule</dc:title>
  <dc:creator>Rivas, Patricia</dc:creator>
  <cp:lastModifiedBy>Rivas, Patricia</cp:lastModifiedBy>
  <cp:revision>41</cp:revision>
  <dcterms:created xsi:type="dcterms:W3CDTF">2021-10-07T15:33:09Z</dcterms:created>
  <dcterms:modified xsi:type="dcterms:W3CDTF">2025-03-17T16:04:23Z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0x010100AB3BED4DF35C434884B83B850092ED32</vt:lpwstr>
  </property>
</Properties>
</file>