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2" r:id="rId6"/>
    <p:sldId id="263" r:id="rId7"/>
    <p:sldId id="264" r:id="rId8"/>
    <p:sldId id="265" r:id="rId9"/>
    <p:sldId id="266" r:id="rId10"/>
    <p:sldId id="267" r:id="rId11"/>
    <p:sldId id="269" r:id="rId12"/>
    <p:sldId id="270" r:id="rId13"/>
    <p:sldId id="268" r:id="rId14"/>
    <p:sldId id="271" r:id="rId15"/>
    <p:sldId id="272" r:id="rId16"/>
    <p:sldId id="277" r:id="rId17"/>
    <p:sldId id="273"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06"/>
    <p:restoredTop sz="93267"/>
  </p:normalViewPr>
  <p:slideViewPr>
    <p:cSldViewPr snapToGrid="0" snapToObjects="1">
      <p:cViewPr varScale="1">
        <p:scale>
          <a:sx n="60" d="100"/>
          <a:sy n="60" d="100"/>
        </p:scale>
        <p:origin x="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0675-5C43-0846-A768-B3293A02CE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3B1C7-ABA2-9049-9420-B270A096DF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16E093-02F1-6847-9B0C-BD423F84D0D5}"/>
              </a:ext>
            </a:extLst>
          </p:cNvPr>
          <p:cNvSpPr>
            <a:spLocks noGrp="1"/>
          </p:cNvSpPr>
          <p:nvPr>
            <p:ph type="dt" sz="half" idx="10"/>
          </p:nvPr>
        </p:nvSpPr>
        <p:spPr/>
        <p:txBody>
          <a:bodyPr/>
          <a:lstStyle/>
          <a:p>
            <a:fld id="{EE76ADAE-E3B2-E444-A9D3-D75A9EC1586E}" type="datetimeFigureOut">
              <a:rPr lang="en-US" smtClean="0"/>
              <a:t>6/8/21</a:t>
            </a:fld>
            <a:endParaRPr lang="en-US"/>
          </a:p>
        </p:txBody>
      </p:sp>
      <p:sp>
        <p:nvSpPr>
          <p:cNvPr id="5" name="Footer Placeholder 4">
            <a:extLst>
              <a:ext uri="{FF2B5EF4-FFF2-40B4-BE49-F238E27FC236}">
                <a16:creationId xmlns:a16="http://schemas.microsoft.com/office/drawing/2014/main" id="{FC551631-2490-0A49-AA2B-508F7F4ED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C920C-DE33-684A-8770-75AED520E5F3}"/>
              </a:ext>
            </a:extLst>
          </p:cNvPr>
          <p:cNvSpPr>
            <a:spLocks noGrp="1"/>
          </p:cNvSpPr>
          <p:nvPr>
            <p:ph type="sldNum" sz="quarter" idx="12"/>
          </p:nvPr>
        </p:nvSpPr>
        <p:spPr/>
        <p:txBody>
          <a:bodyPr/>
          <a:lstStyle/>
          <a:p>
            <a:fld id="{44FD6F25-7C9E-2C49-AECF-EDF4BC412421}" type="slidenum">
              <a:rPr lang="en-US" smtClean="0"/>
              <a:t>‹#›</a:t>
            </a:fld>
            <a:endParaRPr lang="en-US"/>
          </a:p>
        </p:txBody>
      </p:sp>
    </p:spTree>
    <p:extLst>
      <p:ext uri="{BB962C8B-B14F-4D97-AF65-F5344CB8AC3E}">
        <p14:creationId xmlns:p14="http://schemas.microsoft.com/office/powerpoint/2010/main" val="322992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B286-42A5-4B4C-B78D-5CBBC3604E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BE656A-53A5-D748-BB77-4FF4A5FFC8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657AA-9E7E-1746-B3F2-994D684A4E60}"/>
              </a:ext>
            </a:extLst>
          </p:cNvPr>
          <p:cNvSpPr>
            <a:spLocks noGrp="1"/>
          </p:cNvSpPr>
          <p:nvPr>
            <p:ph type="dt" sz="half" idx="10"/>
          </p:nvPr>
        </p:nvSpPr>
        <p:spPr/>
        <p:txBody>
          <a:bodyPr/>
          <a:lstStyle/>
          <a:p>
            <a:fld id="{EE76ADAE-E3B2-E444-A9D3-D75A9EC1586E}" type="datetimeFigureOut">
              <a:rPr lang="en-US" smtClean="0"/>
              <a:t>6/8/21</a:t>
            </a:fld>
            <a:endParaRPr lang="en-US"/>
          </a:p>
        </p:txBody>
      </p:sp>
      <p:sp>
        <p:nvSpPr>
          <p:cNvPr id="5" name="Footer Placeholder 4">
            <a:extLst>
              <a:ext uri="{FF2B5EF4-FFF2-40B4-BE49-F238E27FC236}">
                <a16:creationId xmlns:a16="http://schemas.microsoft.com/office/drawing/2014/main" id="{88C175CD-A21B-E941-9360-2EAAFB942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AACF9-E1E0-3841-B75E-B44D3E072517}"/>
              </a:ext>
            </a:extLst>
          </p:cNvPr>
          <p:cNvSpPr>
            <a:spLocks noGrp="1"/>
          </p:cNvSpPr>
          <p:nvPr>
            <p:ph type="sldNum" sz="quarter" idx="12"/>
          </p:nvPr>
        </p:nvSpPr>
        <p:spPr/>
        <p:txBody>
          <a:bodyPr/>
          <a:lstStyle/>
          <a:p>
            <a:fld id="{44FD6F25-7C9E-2C49-AECF-EDF4BC412421}" type="slidenum">
              <a:rPr lang="en-US" smtClean="0"/>
              <a:t>‹#›</a:t>
            </a:fld>
            <a:endParaRPr lang="en-US"/>
          </a:p>
        </p:txBody>
      </p:sp>
    </p:spTree>
    <p:extLst>
      <p:ext uri="{BB962C8B-B14F-4D97-AF65-F5344CB8AC3E}">
        <p14:creationId xmlns:p14="http://schemas.microsoft.com/office/powerpoint/2010/main" val="106190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8FAA0F-D281-E54E-A598-B9754DC97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FE3B29-7016-464F-A40C-5895F0589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55F15-1640-5E4B-B92A-E53824CB776C}"/>
              </a:ext>
            </a:extLst>
          </p:cNvPr>
          <p:cNvSpPr>
            <a:spLocks noGrp="1"/>
          </p:cNvSpPr>
          <p:nvPr>
            <p:ph type="dt" sz="half" idx="10"/>
          </p:nvPr>
        </p:nvSpPr>
        <p:spPr/>
        <p:txBody>
          <a:bodyPr/>
          <a:lstStyle/>
          <a:p>
            <a:fld id="{EE76ADAE-E3B2-E444-A9D3-D75A9EC1586E}" type="datetimeFigureOut">
              <a:rPr lang="en-US" smtClean="0"/>
              <a:t>6/8/21</a:t>
            </a:fld>
            <a:endParaRPr lang="en-US"/>
          </a:p>
        </p:txBody>
      </p:sp>
      <p:sp>
        <p:nvSpPr>
          <p:cNvPr id="5" name="Footer Placeholder 4">
            <a:extLst>
              <a:ext uri="{FF2B5EF4-FFF2-40B4-BE49-F238E27FC236}">
                <a16:creationId xmlns:a16="http://schemas.microsoft.com/office/drawing/2014/main" id="{20D52CA8-0FE6-F047-B7D6-46C5B418B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E6F16-3B66-3545-900B-7E3E4265E3E8}"/>
              </a:ext>
            </a:extLst>
          </p:cNvPr>
          <p:cNvSpPr>
            <a:spLocks noGrp="1"/>
          </p:cNvSpPr>
          <p:nvPr>
            <p:ph type="sldNum" sz="quarter" idx="12"/>
          </p:nvPr>
        </p:nvSpPr>
        <p:spPr/>
        <p:txBody>
          <a:bodyPr/>
          <a:lstStyle/>
          <a:p>
            <a:fld id="{44FD6F25-7C9E-2C49-AECF-EDF4BC412421}" type="slidenum">
              <a:rPr lang="en-US" smtClean="0"/>
              <a:t>‹#›</a:t>
            </a:fld>
            <a:endParaRPr lang="en-US"/>
          </a:p>
        </p:txBody>
      </p:sp>
    </p:spTree>
    <p:extLst>
      <p:ext uri="{BB962C8B-B14F-4D97-AF65-F5344CB8AC3E}">
        <p14:creationId xmlns:p14="http://schemas.microsoft.com/office/powerpoint/2010/main" val="393654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DE91-1F1A-544A-A61F-FC857E3FCF04}"/>
              </a:ext>
            </a:extLst>
          </p:cNvPr>
          <p:cNvSpPr>
            <a:spLocks noGrp="1"/>
          </p:cNvSpPr>
          <p:nvPr>
            <p:ph type="title"/>
          </p:nvPr>
        </p:nvSpPr>
        <p:spPr/>
        <p:txBody>
          <a:bodyPr>
            <a:normAutofit/>
          </a:bodyPr>
          <a:lstStyle>
            <a:lvl1pPr algn="ctr">
              <a:defRPr sz="4000" b="1"/>
            </a:lvl1pPr>
          </a:lstStyle>
          <a:p>
            <a:r>
              <a:rPr lang="en-US" dirty="0"/>
              <a:t>Click to edit Master title style</a:t>
            </a:r>
          </a:p>
        </p:txBody>
      </p:sp>
      <p:sp>
        <p:nvSpPr>
          <p:cNvPr id="3" name="Content Placeholder 2">
            <a:extLst>
              <a:ext uri="{FF2B5EF4-FFF2-40B4-BE49-F238E27FC236}">
                <a16:creationId xmlns:a16="http://schemas.microsoft.com/office/drawing/2014/main" id="{D6259E51-660C-E74B-ABED-04F655637AB3}"/>
              </a:ext>
            </a:extLst>
          </p:cNvPr>
          <p:cNvSpPr>
            <a:spLocks noGrp="1"/>
          </p:cNvSpPr>
          <p:nvPr>
            <p:ph idx="1"/>
          </p:nvPr>
        </p:nvSpPr>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2539A01-02EB-BF42-870D-8C54AEF8212A}"/>
              </a:ext>
            </a:extLst>
          </p:cNvPr>
          <p:cNvSpPr>
            <a:spLocks noGrp="1"/>
          </p:cNvSpPr>
          <p:nvPr>
            <p:ph type="dt" sz="half" idx="10"/>
          </p:nvPr>
        </p:nvSpPr>
        <p:spPr/>
        <p:txBody>
          <a:bodyPr/>
          <a:lstStyle/>
          <a:p>
            <a:fld id="{EE76ADAE-E3B2-E444-A9D3-D75A9EC1586E}" type="datetimeFigureOut">
              <a:rPr lang="en-US" smtClean="0"/>
              <a:t>6/8/21</a:t>
            </a:fld>
            <a:endParaRPr lang="en-US"/>
          </a:p>
        </p:txBody>
      </p:sp>
      <p:sp>
        <p:nvSpPr>
          <p:cNvPr id="5" name="Footer Placeholder 4">
            <a:extLst>
              <a:ext uri="{FF2B5EF4-FFF2-40B4-BE49-F238E27FC236}">
                <a16:creationId xmlns:a16="http://schemas.microsoft.com/office/drawing/2014/main" id="{4AC09A3D-0D75-784B-A752-EA7674E3E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CFAC3-A71A-284C-BC7F-6CF1D69C7BDC}"/>
              </a:ext>
            </a:extLst>
          </p:cNvPr>
          <p:cNvSpPr>
            <a:spLocks noGrp="1"/>
          </p:cNvSpPr>
          <p:nvPr>
            <p:ph type="sldNum" sz="quarter" idx="12"/>
          </p:nvPr>
        </p:nvSpPr>
        <p:spPr/>
        <p:txBody>
          <a:bodyPr/>
          <a:lstStyle/>
          <a:p>
            <a:fld id="{44FD6F25-7C9E-2C49-AECF-EDF4BC412421}" type="slidenum">
              <a:rPr lang="en-US" smtClean="0"/>
              <a:t>‹#›</a:t>
            </a:fld>
            <a:endParaRPr lang="en-US"/>
          </a:p>
        </p:txBody>
      </p:sp>
    </p:spTree>
    <p:extLst>
      <p:ext uri="{BB962C8B-B14F-4D97-AF65-F5344CB8AC3E}">
        <p14:creationId xmlns:p14="http://schemas.microsoft.com/office/powerpoint/2010/main" val="344754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3038-9A77-C544-B317-17FF607039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3919A9-56AB-A14D-8F86-86118C847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6B5B7E-3621-7B40-BAB9-99C4BB0B44F9}"/>
              </a:ext>
            </a:extLst>
          </p:cNvPr>
          <p:cNvSpPr>
            <a:spLocks noGrp="1"/>
          </p:cNvSpPr>
          <p:nvPr>
            <p:ph type="dt" sz="half" idx="10"/>
          </p:nvPr>
        </p:nvSpPr>
        <p:spPr/>
        <p:txBody>
          <a:bodyPr/>
          <a:lstStyle/>
          <a:p>
            <a:fld id="{EE76ADAE-E3B2-E444-A9D3-D75A9EC1586E}" type="datetimeFigureOut">
              <a:rPr lang="en-US" smtClean="0"/>
              <a:t>6/8/21</a:t>
            </a:fld>
            <a:endParaRPr lang="en-US"/>
          </a:p>
        </p:txBody>
      </p:sp>
      <p:sp>
        <p:nvSpPr>
          <p:cNvPr id="5" name="Footer Placeholder 4">
            <a:extLst>
              <a:ext uri="{FF2B5EF4-FFF2-40B4-BE49-F238E27FC236}">
                <a16:creationId xmlns:a16="http://schemas.microsoft.com/office/drawing/2014/main" id="{68DFB396-AD73-5748-BD3A-3C11563C3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E9E9C-C926-CB4F-AAD7-345B67D6AD49}"/>
              </a:ext>
            </a:extLst>
          </p:cNvPr>
          <p:cNvSpPr>
            <a:spLocks noGrp="1"/>
          </p:cNvSpPr>
          <p:nvPr>
            <p:ph type="sldNum" sz="quarter" idx="12"/>
          </p:nvPr>
        </p:nvSpPr>
        <p:spPr/>
        <p:txBody>
          <a:bodyPr/>
          <a:lstStyle/>
          <a:p>
            <a:fld id="{44FD6F25-7C9E-2C49-AECF-EDF4BC412421}" type="slidenum">
              <a:rPr lang="en-US" smtClean="0"/>
              <a:t>‹#›</a:t>
            </a:fld>
            <a:endParaRPr lang="en-US"/>
          </a:p>
        </p:txBody>
      </p:sp>
    </p:spTree>
    <p:extLst>
      <p:ext uri="{BB962C8B-B14F-4D97-AF65-F5344CB8AC3E}">
        <p14:creationId xmlns:p14="http://schemas.microsoft.com/office/powerpoint/2010/main" val="3436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FFE3-9E27-1E46-9FBD-C749C7E03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E0DA3-4BBB-CC49-B09D-E6016A7E3B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4A8AD6-5BD6-934E-95DB-57B637037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CFE839-A63B-024C-A133-595B054BEBCB}"/>
              </a:ext>
            </a:extLst>
          </p:cNvPr>
          <p:cNvSpPr>
            <a:spLocks noGrp="1"/>
          </p:cNvSpPr>
          <p:nvPr>
            <p:ph type="dt" sz="half" idx="10"/>
          </p:nvPr>
        </p:nvSpPr>
        <p:spPr/>
        <p:txBody>
          <a:bodyPr/>
          <a:lstStyle/>
          <a:p>
            <a:fld id="{EE76ADAE-E3B2-E444-A9D3-D75A9EC1586E}" type="datetimeFigureOut">
              <a:rPr lang="en-US" smtClean="0"/>
              <a:t>6/8/21</a:t>
            </a:fld>
            <a:endParaRPr lang="en-US"/>
          </a:p>
        </p:txBody>
      </p:sp>
      <p:sp>
        <p:nvSpPr>
          <p:cNvPr id="6" name="Footer Placeholder 5">
            <a:extLst>
              <a:ext uri="{FF2B5EF4-FFF2-40B4-BE49-F238E27FC236}">
                <a16:creationId xmlns:a16="http://schemas.microsoft.com/office/drawing/2014/main" id="{B143FD53-52A5-1F4D-ABD9-F3B310E9D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01AB5-90AD-3840-8041-AED645537A8C}"/>
              </a:ext>
            </a:extLst>
          </p:cNvPr>
          <p:cNvSpPr>
            <a:spLocks noGrp="1"/>
          </p:cNvSpPr>
          <p:nvPr>
            <p:ph type="sldNum" sz="quarter" idx="12"/>
          </p:nvPr>
        </p:nvSpPr>
        <p:spPr/>
        <p:txBody>
          <a:bodyPr/>
          <a:lstStyle/>
          <a:p>
            <a:fld id="{44FD6F25-7C9E-2C49-AECF-EDF4BC412421}" type="slidenum">
              <a:rPr lang="en-US" smtClean="0"/>
              <a:t>‹#›</a:t>
            </a:fld>
            <a:endParaRPr lang="en-US"/>
          </a:p>
        </p:txBody>
      </p:sp>
    </p:spTree>
    <p:extLst>
      <p:ext uri="{BB962C8B-B14F-4D97-AF65-F5344CB8AC3E}">
        <p14:creationId xmlns:p14="http://schemas.microsoft.com/office/powerpoint/2010/main" val="137704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410B-3760-DD4A-BBC7-378448760B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59327E-B431-3A44-882B-797E8C445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9607D6-0EE3-2B49-9B20-F6290C9491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5F7157-85DC-AC44-A2B8-3FCC70457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9DFE95-37C1-7146-8591-734E8A2ACF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5DC8C8-732F-C841-B932-46810F820AEA}"/>
              </a:ext>
            </a:extLst>
          </p:cNvPr>
          <p:cNvSpPr>
            <a:spLocks noGrp="1"/>
          </p:cNvSpPr>
          <p:nvPr>
            <p:ph type="dt" sz="half" idx="10"/>
          </p:nvPr>
        </p:nvSpPr>
        <p:spPr/>
        <p:txBody>
          <a:bodyPr/>
          <a:lstStyle/>
          <a:p>
            <a:fld id="{EE76ADAE-E3B2-E444-A9D3-D75A9EC1586E}" type="datetimeFigureOut">
              <a:rPr lang="en-US" smtClean="0"/>
              <a:t>6/8/21</a:t>
            </a:fld>
            <a:endParaRPr lang="en-US"/>
          </a:p>
        </p:txBody>
      </p:sp>
      <p:sp>
        <p:nvSpPr>
          <p:cNvPr id="8" name="Footer Placeholder 7">
            <a:extLst>
              <a:ext uri="{FF2B5EF4-FFF2-40B4-BE49-F238E27FC236}">
                <a16:creationId xmlns:a16="http://schemas.microsoft.com/office/drawing/2014/main" id="{5BF47C1E-BFF1-F848-A97A-2D178F104A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A768F5-8AC9-F34C-B6BA-F108BC453767}"/>
              </a:ext>
            </a:extLst>
          </p:cNvPr>
          <p:cNvSpPr>
            <a:spLocks noGrp="1"/>
          </p:cNvSpPr>
          <p:nvPr>
            <p:ph type="sldNum" sz="quarter" idx="12"/>
          </p:nvPr>
        </p:nvSpPr>
        <p:spPr/>
        <p:txBody>
          <a:bodyPr/>
          <a:lstStyle/>
          <a:p>
            <a:fld id="{44FD6F25-7C9E-2C49-AECF-EDF4BC412421}" type="slidenum">
              <a:rPr lang="en-US" smtClean="0"/>
              <a:t>‹#›</a:t>
            </a:fld>
            <a:endParaRPr lang="en-US"/>
          </a:p>
        </p:txBody>
      </p:sp>
    </p:spTree>
    <p:extLst>
      <p:ext uri="{BB962C8B-B14F-4D97-AF65-F5344CB8AC3E}">
        <p14:creationId xmlns:p14="http://schemas.microsoft.com/office/powerpoint/2010/main" val="1126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22DE-F99E-1E48-9D88-F1F875C990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969DA0-023E-2E4B-B2EF-67AD81DBA7EE}"/>
              </a:ext>
            </a:extLst>
          </p:cNvPr>
          <p:cNvSpPr>
            <a:spLocks noGrp="1"/>
          </p:cNvSpPr>
          <p:nvPr>
            <p:ph type="dt" sz="half" idx="10"/>
          </p:nvPr>
        </p:nvSpPr>
        <p:spPr/>
        <p:txBody>
          <a:bodyPr/>
          <a:lstStyle/>
          <a:p>
            <a:fld id="{EE76ADAE-E3B2-E444-A9D3-D75A9EC1586E}" type="datetimeFigureOut">
              <a:rPr lang="en-US" smtClean="0"/>
              <a:t>6/8/21</a:t>
            </a:fld>
            <a:endParaRPr lang="en-US"/>
          </a:p>
        </p:txBody>
      </p:sp>
      <p:sp>
        <p:nvSpPr>
          <p:cNvPr id="4" name="Footer Placeholder 3">
            <a:extLst>
              <a:ext uri="{FF2B5EF4-FFF2-40B4-BE49-F238E27FC236}">
                <a16:creationId xmlns:a16="http://schemas.microsoft.com/office/drawing/2014/main" id="{AF8F467E-6711-F149-BB50-6D2C08C3A0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1EF35E-6DAA-5747-9AD9-207A5FC02D3B}"/>
              </a:ext>
            </a:extLst>
          </p:cNvPr>
          <p:cNvSpPr>
            <a:spLocks noGrp="1"/>
          </p:cNvSpPr>
          <p:nvPr>
            <p:ph type="sldNum" sz="quarter" idx="12"/>
          </p:nvPr>
        </p:nvSpPr>
        <p:spPr/>
        <p:txBody>
          <a:bodyPr/>
          <a:lstStyle/>
          <a:p>
            <a:fld id="{44FD6F25-7C9E-2C49-AECF-EDF4BC412421}" type="slidenum">
              <a:rPr lang="en-US" smtClean="0"/>
              <a:t>‹#›</a:t>
            </a:fld>
            <a:endParaRPr lang="en-US"/>
          </a:p>
        </p:txBody>
      </p:sp>
    </p:spTree>
    <p:extLst>
      <p:ext uri="{BB962C8B-B14F-4D97-AF65-F5344CB8AC3E}">
        <p14:creationId xmlns:p14="http://schemas.microsoft.com/office/powerpoint/2010/main" val="14035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ED3961-81E2-E041-AD4A-5C685D97D80B}"/>
              </a:ext>
            </a:extLst>
          </p:cNvPr>
          <p:cNvSpPr>
            <a:spLocks noGrp="1"/>
          </p:cNvSpPr>
          <p:nvPr>
            <p:ph type="dt" sz="half" idx="10"/>
          </p:nvPr>
        </p:nvSpPr>
        <p:spPr/>
        <p:txBody>
          <a:bodyPr/>
          <a:lstStyle/>
          <a:p>
            <a:fld id="{EE76ADAE-E3B2-E444-A9D3-D75A9EC1586E}" type="datetimeFigureOut">
              <a:rPr lang="en-US" smtClean="0"/>
              <a:t>6/8/21</a:t>
            </a:fld>
            <a:endParaRPr lang="en-US"/>
          </a:p>
        </p:txBody>
      </p:sp>
      <p:sp>
        <p:nvSpPr>
          <p:cNvPr id="3" name="Footer Placeholder 2">
            <a:extLst>
              <a:ext uri="{FF2B5EF4-FFF2-40B4-BE49-F238E27FC236}">
                <a16:creationId xmlns:a16="http://schemas.microsoft.com/office/drawing/2014/main" id="{05C5D1B7-4777-9548-B4B3-BA08C78F71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B4F6C-6469-BB4D-ABEB-4804CF82965E}"/>
              </a:ext>
            </a:extLst>
          </p:cNvPr>
          <p:cNvSpPr>
            <a:spLocks noGrp="1"/>
          </p:cNvSpPr>
          <p:nvPr>
            <p:ph type="sldNum" sz="quarter" idx="12"/>
          </p:nvPr>
        </p:nvSpPr>
        <p:spPr/>
        <p:txBody>
          <a:bodyPr/>
          <a:lstStyle/>
          <a:p>
            <a:fld id="{44FD6F25-7C9E-2C49-AECF-EDF4BC412421}" type="slidenum">
              <a:rPr lang="en-US" smtClean="0"/>
              <a:t>‹#›</a:t>
            </a:fld>
            <a:endParaRPr lang="en-US"/>
          </a:p>
        </p:txBody>
      </p:sp>
    </p:spTree>
    <p:extLst>
      <p:ext uri="{BB962C8B-B14F-4D97-AF65-F5344CB8AC3E}">
        <p14:creationId xmlns:p14="http://schemas.microsoft.com/office/powerpoint/2010/main" val="311515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8EF86-7316-BF44-9503-05D9795B6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64700A-C878-0D4B-9988-DC373AF61E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8B6A2-526D-CB4F-8D7D-D3F3ADC2A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8396D-C63D-0242-B098-87B817B97AE7}"/>
              </a:ext>
            </a:extLst>
          </p:cNvPr>
          <p:cNvSpPr>
            <a:spLocks noGrp="1"/>
          </p:cNvSpPr>
          <p:nvPr>
            <p:ph type="dt" sz="half" idx="10"/>
          </p:nvPr>
        </p:nvSpPr>
        <p:spPr/>
        <p:txBody>
          <a:bodyPr/>
          <a:lstStyle/>
          <a:p>
            <a:fld id="{EE76ADAE-E3B2-E444-A9D3-D75A9EC1586E}" type="datetimeFigureOut">
              <a:rPr lang="en-US" smtClean="0"/>
              <a:t>6/8/21</a:t>
            </a:fld>
            <a:endParaRPr lang="en-US"/>
          </a:p>
        </p:txBody>
      </p:sp>
      <p:sp>
        <p:nvSpPr>
          <p:cNvPr id="6" name="Footer Placeholder 5">
            <a:extLst>
              <a:ext uri="{FF2B5EF4-FFF2-40B4-BE49-F238E27FC236}">
                <a16:creationId xmlns:a16="http://schemas.microsoft.com/office/drawing/2014/main" id="{CB89F258-0021-6A4C-870C-247248A24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8A033-666A-0A47-B80D-C660A64CEA04}"/>
              </a:ext>
            </a:extLst>
          </p:cNvPr>
          <p:cNvSpPr>
            <a:spLocks noGrp="1"/>
          </p:cNvSpPr>
          <p:nvPr>
            <p:ph type="sldNum" sz="quarter" idx="12"/>
          </p:nvPr>
        </p:nvSpPr>
        <p:spPr/>
        <p:txBody>
          <a:bodyPr/>
          <a:lstStyle/>
          <a:p>
            <a:fld id="{44FD6F25-7C9E-2C49-AECF-EDF4BC412421}" type="slidenum">
              <a:rPr lang="en-US" smtClean="0"/>
              <a:t>‹#›</a:t>
            </a:fld>
            <a:endParaRPr lang="en-US"/>
          </a:p>
        </p:txBody>
      </p:sp>
    </p:spTree>
    <p:extLst>
      <p:ext uri="{BB962C8B-B14F-4D97-AF65-F5344CB8AC3E}">
        <p14:creationId xmlns:p14="http://schemas.microsoft.com/office/powerpoint/2010/main" val="179899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2617-CD95-C540-9C4E-5079A689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DFC7BD-33CA-5C49-8338-7D72AFEB26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8B31C5-D468-0244-8DC3-5726A065B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2F96E1-E736-AB4C-B471-E8AE42ED488E}"/>
              </a:ext>
            </a:extLst>
          </p:cNvPr>
          <p:cNvSpPr>
            <a:spLocks noGrp="1"/>
          </p:cNvSpPr>
          <p:nvPr>
            <p:ph type="dt" sz="half" idx="10"/>
          </p:nvPr>
        </p:nvSpPr>
        <p:spPr/>
        <p:txBody>
          <a:bodyPr/>
          <a:lstStyle/>
          <a:p>
            <a:fld id="{EE76ADAE-E3B2-E444-A9D3-D75A9EC1586E}" type="datetimeFigureOut">
              <a:rPr lang="en-US" smtClean="0"/>
              <a:t>6/8/21</a:t>
            </a:fld>
            <a:endParaRPr lang="en-US"/>
          </a:p>
        </p:txBody>
      </p:sp>
      <p:sp>
        <p:nvSpPr>
          <p:cNvPr id="6" name="Footer Placeholder 5">
            <a:extLst>
              <a:ext uri="{FF2B5EF4-FFF2-40B4-BE49-F238E27FC236}">
                <a16:creationId xmlns:a16="http://schemas.microsoft.com/office/drawing/2014/main" id="{1FDC2131-7196-4947-A889-F266CE0C0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33748-7AF8-5243-B1D3-0D1481B3DD9E}"/>
              </a:ext>
            </a:extLst>
          </p:cNvPr>
          <p:cNvSpPr>
            <a:spLocks noGrp="1"/>
          </p:cNvSpPr>
          <p:nvPr>
            <p:ph type="sldNum" sz="quarter" idx="12"/>
          </p:nvPr>
        </p:nvSpPr>
        <p:spPr/>
        <p:txBody>
          <a:bodyPr/>
          <a:lstStyle/>
          <a:p>
            <a:fld id="{44FD6F25-7C9E-2C49-AECF-EDF4BC412421}" type="slidenum">
              <a:rPr lang="en-US" smtClean="0"/>
              <a:t>‹#›</a:t>
            </a:fld>
            <a:endParaRPr lang="en-US"/>
          </a:p>
        </p:txBody>
      </p:sp>
    </p:spTree>
    <p:extLst>
      <p:ext uri="{BB962C8B-B14F-4D97-AF65-F5344CB8AC3E}">
        <p14:creationId xmlns:p14="http://schemas.microsoft.com/office/powerpoint/2010/main" val="385306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10416"/>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C7DD9-1DB4-A643-9FDD-0AFBE7DCE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9B38D8-25F7-5D42-AB46-D8AD872FC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F130D-53EF-FA48-9420-67F01A11B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6ADAE-E3B2-E444-A9D3-D75A9EC1586E}" type="datetimeFigureOut">
              <a:rPr lang="en-US" smtClean="0"/>
              <a:t>6/8/21</a:t>
            </a:fld>
            <a:endParaRPr lang="en-US"/>
          </a:p>
        </p:txBody>
      </p:sp>
      <p:sp>
        <p:nvSpPr>
          <p:cNvPr id="5" name="Footer Placeholder 4">
            <a:extLst>
              <a:ext uri="{FF2B5EF4-FFF2-40B4-BE49-F238E27FC236}">
                <a16:creationId xmlns:a16="http://schemas.microsoft.com/office/drawing/2014/main" id="{6A8CCBD2-B6E1-1749-9FFF-C601ECF982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105A91-5A7E-2E47-8E24-DF87C7605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D6F25-7C9E-2C49-AECF-EDF4BC412421}" type="slidenum">
              <a:rPr lang="en-US" smtClean="0"/>
              <a:t>‹#›</a:t>
            </a:fld>
            <a:endParaRPr lang="en-US"/>
          </a:p>
        </p:txBody>
      </p:sp>
    </p:spTree>
    <p:extLst>
      <p:ext uri="{BB962C8B-B14F-4D97-AF65-F5344CB8AC3E}">
        <p14:creationId xmlns:p14="http://schemas.microsoft.com/office/powerpoint/2010/main" val="4207606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yncc.ncc.edu/" TargetMode="Externa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A73E-2955-794B-B784-C2D6FD305743}"/>
              </a:ext>
            </a:extLst>
          </p:cNvPr>
          <p:cNvSpPr>
            <a:spLocks noGrp="1"/>
          </p:cNvSpPr>
          <p:nvPr>
            <p:ph type="ctrTitle"/>
          </p:nvPr>
        </p:nvSpPr>
        <p:spPr/>
        <p:txBody>
          <a:bodyPr>
            <a:normAutofit fontScale="90000"/>
          </a:bodyPr>
          <a:lstStyle/>
          <a:p>
            <a:r>
              <a:rPr lang="en-US" b="1" dirty="0"/>
              <a:t>Degree Evaluation - Exploring a Student Worksheet</a:t>
            </a:r>
          </a:p>
        </p:txBody>
      </p:sp>
    </p:spTree>
    <p:extLst>
      <p:ext uri="{BB962C8B-B14F-4D97-AF65-F5344CB8AC3E}">
        <p14:creationId xmlns:p14="http://schemas.microsoft.com/office/powerpoint/2010/main" val="371553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46DA-FA0D-A94B-AB20-0E30BD48D2F4}"/>
              </a:ext>
            </a:extLst>
          </p:cNvPr>
          <p:cNvSpPr>
            <a:spLocks noGrp="1"/>
          </p:cNvSpPr>
          <p:nvPr>
            <p:ph type="title"/>
          </p:nvPr>
        </p:nvSpPr>
        <p:spPr>
          <a:xfrm>
            <a:off x="838200" y="89209"/>
            <a:ext cx="10515600" cy="1168546"/>
          </a:xfrm>
        </p:spPr>
        <p:txBody>
          <a:bodyPr/>
          <a:lstStyle/>
          <a:p>
            <a:r>
              <a:rPr lang="en-US" dirty="0"/>
              <a:t>Program Requirements Section</a:t>
            </a:r>
          </a:p>
        </p:txBody>
      </p:sp>
      <p:sp>
        <p:nvSpPr>
          <p:cNvPr id="3" name="Content Placeholder 2">
            <a:extLst>
              <a:ext uri="{FF2B5EF4-FFF2-40B4-BE49-F238E27FC236}">
                <a16:creationId xmlns:a16="http://schemas.microsoft.com/office/drawing/2014/main" id="{C1F544C3-03BB-8942-A321-5BD236678202}"/>
              </a:ext>
            </a:extLst>
          </p:cNvPr>
          <p:cNvSpPr>
            <a:spLocks noGrp="1"/>
          </p:cNvSpPr>
          <p:nvPr>
            <p:ph idx="1"/>
          </p:nvPr>
        </p:nvSpPr>
        <p:spPr>
          <a:xfrm>
            <a:off x="571841" y="1003610"/>
            <a:ext cx="11102707" cy="5173354"/>
          </a:xfrm>
        </p:spPr>
        <p:txBody>
          <a:bodyPr/>
          <a:lstStyle/>
          <a:p>
            <a:r>
              <a:rPr lang="en-US" dirty="0">
                <a:solidFill>
                  <a:prstClr val="black"/>
                </a:solidFill>
                <a:cs typeface="Tahoma" pitchFamily="34" charset="0"/>
              </a:rPr>
              <a:t>This section lists all courses</a:t>
            </a:r>
            <a:r>
              <a:rPr lang="en-US" b="1" dirty="0">
                <a:solidFill>
                  <a:prstClr val="black"/>
                </a:solidFill>
                <a:cs typeface="Tahoma" pitchFamily="34" charset="0"/>
              </a:rPr>
              <a:t> </a:t>
            </a:r>
            <a:r>
              <a:rPr lang="en-US" dirty="0">
                <a:solidFill>
                  <a:prstClr val="black"/>
                </a:solidFill>
                <a:cs typeface="Tahoma" pitchFamily="34" charset="0"/>
              </a:rPr>
              <a:t>needed to earn a degree in a </a:t>
            </a:r>
            <a:r>
              <a:rPr lang="en-US" b="1" dirty="0">
                <a:solidFill>
                  <a:prstClr val="black"/>
                </a:solidFill>
                <a:cs typeface="Tahoma" pitchFamily="34" charset="0"/>
              </a:rPr>
              <a:t>chosen major</a:t>
            </a:r>
            <a:r>
              <a:rPr lang="en-US" dirty="0">
                <a:solidFill>
                  <a:prstClr val="black"/>
                </a:solidFill>
                <a:cs typeface="Tahoma" pitchFamily="34" charset="0"/>
              </a:rPr>
              <a:t>. Courses </a:t>
            </a:r>
            <a:r>
              <a:rPr lang="en-US" b="1" dirty="0">
                <a:solidFill>
                  <a:prstClr val="black"/>
                </a:solidFill>
                <a:cs typeface="Tahoma" pitchFamily="34" charset="0"/>
              </a:rPr>
              <a:t>required</a:t>
            </a:r>
            <a:r>
              <a:rPr lang="en-US" dirty="0">
                <a:solidFill>
                  <a:prstClr val="black"/>
                </a:solidFill>
                <a:cs typeface="Tahoma" pitchFamily="34" charset="0"/>
              </a:rPr>
              <a:t> are displayed in the </a:t>
            </a:r>
            <a:r>
              <a:rPr lang="en-US" b="1" dirty="0">
                <a:cs typeface="Tahoma" pitchFamily="34" charset="0"/>
              </a:rPr>
              <a:t>Still needed </a:t>
            </a:r>
            <a:r>
              <a:rPr lang="en-US" dirty="0">
                <a:solidFill>
                  <a:prstClr val="black"/>
                </a:solidFill>
                <a:cs typeface="Tahoma" pitchFamily="34" charset="0"/>
              </a:rPr>
              <a:t>section. </a:t>
            </a:r>
            <a:r>
              <a:rPr lang="en-US" dirty="0">
                <a:cs typeface="Tahoma" pitchFamily="34" charset="0"/>
              </a:rPr>
              <a:t>Click the </a:t>
            </a:r>
            <a:r>
              <a:rPr lang="en-US" b="1" dirty="0">
                <a:cs typeface="Tahoma" pitchFamily="34" charset="0"/>
              </a:rPr>
              <a:t>hyperlinks</a:t>
            </a:r>
            <a:r>
              <a:rPr lang="en-US" dirty="0">
                <a:cs typeface="Tahoma" pitchFamily="34" charset="0"/>
              </a:rPr>
              <a:t> to review</a:t>
            </a:r>
            <a:r>
              <a:rPr lang="en-US" dirty="0"/>
              <a:t>.</a:t>
            </a:r>
            <a:endParaRPr lang="en-US" dirty="0">
              <a:solidFill>
                <a:prstClr val="black"/>
              </a:solidFill>
              <a:cs typeface="Tahoma" pitchFamily="34" charset="0"/>
            </a:endParaRPr>
          </a:p>
          <a:p>
            <a:r>
              <a:rPr lang="en-US" dirty="0"/>
              <a:t>An @@ attribute prefix means you may take </a:t>
            </a:r>
            <a:r>
              <a:rPr lang="en-US" b="1" dirty="0"/>
              <a:t>any course </a:t>
            </a:r>
            <a:r>
              <a:rPr lang="en-US" dirty="0">
                <a:solidFill>
                  <a:prstClr val="black"/>
                </a:solidFill>
                <a:cs typeface="Tahoma" pitchFamily="34" charset="0"/>
              </a:rPr>
              <a:t>with the </a:t>
            </a:r>
            <a:r>
              <a:rPr lang="en-US" b="1" dirty="0">
                <a:solidFill>
                  <a:prstClr val="black"/>
                </a:solidFill>
                <a:cs typeface="Tahoma" pitchFamily="34" charset="0"/>
              </a:rPr>
              <a:t>specified area, level, attribute </a:t>
            </a:r>
            <a:r>
              <a:rPr lang="en-US" dirty="0">
                <a:solidFill>
                  <a:prstClr val="black"/>
                </a:solidFill>
                <a:cs typeface="Tahoma" pitchFamily="34" charset="0"/>
              </a:rPr>
              <a:t>or </a:t>
            </a:r>
            <a:r>
              <a:rPr lang="en-US" b="1" dirty="0">
                <a:solidFill>
                  <a:prstClr val="black"/>
                </a:solidFill>
                <a:cs typeface="Tahoma" pitchFamily="34" charset="0"/>
              </a:rPr>
              <a:t>subject</a:t>
            </a:r>
            <a:r>
              <a:rPr lang="en-US" dirty="0">
                <a:solidFill>
                  <a:prstClr val="black"/>
                </a:solidFill>
                <a:cs typeface="Tahoma" pitchFamily="34" charset="0"/>
              </a:rPr>
              <a:t>.</a:t>
            </a:r>
          </a:p>
          <a:p>
            <a:endParaRPr lang="en-US" dirty="0"/>
          </a:p>
          <a:p>
            <a:endParaRPr lang="en-US" dirty="0"/>
          </a:p>
        </p:txBody>
      </p:sp>
      <p:pic>
        <p:nvPicPr>
          <p:cNvPr id="8" name="Picture 7" descr="picture of program requirements section.">
            <a:extLst>
              <a:ext uri="{FF2B5EF4-FFF2-40B4-BE49-F238E27FC236}">
                <a16:creationId xmlns:a16="http://schemas.microsoft.com/office/drawing/2014/main" id="{DE1912EE-F231-3B46-BD10-977F8CDD016E}"/>
              </a:ext>
            </a:extLst>
          </p:cNvPr>
          <p:cNvPicPr>
            <a:picLocks noChangeAspect="1"/>
          </p:cNvPicPr>
          <p:nvPr/>
        </p:nvPicPr>
        <p:blipFill>
          <a:blip r:embed="rId2"/>
          <a:stretch>
            <a:fillRect/>
          </a:stretch>
        </p:blipFill>
        <p:spPr>
          <a:xfrm>
            <a:off x="1455390" y="2647949"/>
            <a:ext cx="9450503" cy="3777262"/>
          </a:xfrm>
          <a:prstGeom prst="rect">
            <a:avLst/>
          </a:prstGeom>
          <a:ln>
            <a:solidFill>
              <a:schemeClr val="accent1"/>
            </a:solidFill>
          </a:ln>
        </p:spPr>
      </p:pic>
      <p:sp>
        <p:nvSpPr>
          <p:cNvPr id="5" name="Rectangle 4" descr="picture of program requirements hyperlink.">
            <a:extLst>
              <a:ext uri="{FF2B5EF4-FFF2-40B4-BE49-F238E27FC236}">
                <a16:creationId xmlns:a16="http://schemas.microsoft.com/office/drawing/2014/main" id="{B619BFE2-3A06-1F41-947C-00044DD261A3}"/>
              </a:ext>
            </a:extLst>
          </p:cNvPr>
          <p:cNvSpPr/>
          <p:nvPr/>
        </p:nvSpPr>
        <p:spPr>
          <a:xfrm>
            <a:off x="4045182" y="4918840"/>
            <a:ext cx="3774515" cy="3783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picture of additional course hyperlinks.">
            <a:extLst>
              <a:ext uri="{FF2B5EF4-FFF2-40B4-BE49-F238E27FC236}">
                <a16:creationId xmlns:a16="http://schemas.microsoft.com/office/drawing/2014/main" id="{D6A9A101-D06D-D145-873D-6B832BB899AD}"/>
              </a:ext>
            </a:extLst>
          </p:cNvPr>
          <p:cNvSpPr/>
          <p:nvPr/>
        </p:nvSpPr>
        <p:spPr>
          <a:xfrm>
            <a:off x="4089851" y="5701860"/>
            <a:ext cx="4441921" cy="3783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67E3-07B3-964B-A4F1-7D25D8E6B5E2}"/>
              </a:ext>
            </a:extLst>
          </p:cNvPr>
          <p:cNvSpPr>
            <a:spLocks noGrp="1"/>
          </p:cNvSpPr>
          <p:nvPr>
            <p:ph type="title"/>
          </p:nvPr>
        </p:nvSpPr>
        <p:spPr>
          <a:xfrm>
            <a:off x="838200" y="75195"/>
            <a:ext cx="10515600" cy="1325563"/>
          </a:xfrm>
        </p:spPr>
        <p:txBody>
          <a:bodyPr/>
          <a:lstStyle/>
          <a:p>
            <a:r>
              <a:rPr lang="en-US" dirty="0"/>
              <a:t>Culture and Diversity Block</a:t>
            </a:r>
          </a:p>
        </p:txBody>
      </p:sp>
      <p:sp>
        <p:nvSpPr>
          <p:cNvPr id="3" name="Content Placeholder 2">
            <a:extLst>
              <a:ext uri="{FF2B5EF4-FFF2-40B4-BE49-F238E27FC236}">
                <a16:creationId xmlns:a16="http://schemas.microsoft.com/office/drawing/2014/main" id="{41B65670-5CF8-E443-9419-15E31E56E272}"/>
              </a:ext>
            </a:extLst>
          </p:cNvPr>
          <p:cNvSpPr>
            <a:spLocks noGrp="1"/>
          </p:cNvSpPr>
          <p:nvPr>
            <p:ph idx="1"/>
          </p:nvPr>
        </p:nvSpPr>
        <p:spPr>
          <a:xfrm>
            <a:off x="838200" y="1025912"/>
            <a:ext cx="10515600" cy="5151051"/>
          </a:xfrm>
        </p:spPr>
        <p:txBody>
          <a:bodyPr/>
          <a:lstStyle/>
          <a:p>
            <a:r>
              <a:rPr lang="en-US" dirty="0">
                <a:solidFill>
                  <a:prstClr val="black"/>
                </a:solidFill>
                <a:cs typeface="Tahoma" pitchFamily="34" charset="0"/>
              </a:rPr>
              <a:t>The Culture and Diversity block is major specific and may or may not display depending on the program of study and if required courses fall into certain areas</a:t>
            </a:r>
            <a:r>
              <a:rPr lang="en-US" dirty="0">
                <a:solidFill>
                  <a:prstClr val="black"/>
                </a:solidFill>
                <a:cs typeface="Arial" charset="0"/>
              </a:rPr>
              <a:t>.  </a:t>
            </a:r>
          </a:p>
          <a:p>
            <a:r>
              <a:rPr lang="en-US" dirty="0">
                <a:solidFill>
                  <a:prstClr val="black"/>
                </a:solidFill>
                <a:cs typeface="Tahoma" pitchFamily="34" charset="0"/>
              </a:rPr>
              <a:t>For example, the following Course Requirements may appear for an </a:t>
            </a:r>
            <a:r>
              <a:rPr lang="en-US" b="1" dirty="0">
                <a:solidFill>
                  <a:prstClr val="black"/>
                </a:solidFill>
                <a:cs typeface="Tahoma" pitchFamily="34" charset="0"/>
              </a:rPr>
              <a:t>Associate in Arts </a:t>
            </a:r>
            <a:r>
              <a:rPr lang="en-US" dirty="0">
                <a:solidFill>
                  <a:prstClr val="black"/>
                </a:solidFill>
                <a:cs typeface="Tahoma" pitchFamily="34" charset="0"/>
              </a:rPr>
              <a:t>degree.</a:t>
            </a:r>
          </a:p>
          <a:p>
            <a:r>
              <a:rPr lang="en-US" b="1" dirty="0">
                <a:solidFill>
                  <a:prstClr val="black"/>
                </a:solidFill>
                <a:cs typeface="Tahoma" pitchFamily="34" charset="0"/>
              </a:rPr>
              <a:t>Note</a:t>
            </a:r>
            <a:r>
              <a:rPr lang="en-US" dirty="0">
                <a:solidFill>
                  <a:prstClr val="black"/>
                </a:solidFill>
                <a:cs typeface="Tahoma" pitchFamily="34" charset="0"/>
              </a:rPr>
              <a:t>:  If a course satisfies </a:t>
            </a:r>
            <a:r>
              <a:rPr lang="en-US" b="1" dirty="0">
                <a:solidFill>
                  <a:prstClr val="black"/>
                </a:solidFill>
                <a:cs typeface="Tahoma" pitchFamily="34" charset="0"/>
              </a:rPr>
              <a:t>two</a:t>
            </a:r>
            <a:r>
              <a:rPr lang="en-US" dirty="0">
                <a:solidFill>
                  <a:prstClr val="black"/>
                </a:solidFill>
                <a:cs typeface="Tahoma" pitchFamily="34" charset="0"/>
              </a:rPr>
              <a:t> requirements, it only earns credit for </a:t>
            </a:r>
            <a:r>
              <a:rPr lang="en-US" b="1" dirty="0">
                <a:solidFill>
                  <a:prstClr val="black"/>
                </a:solidFill>
                <a:cs typeface="Tahoma" pitchFamily="34" charset="0"/>
              </a:rPr>
              <a:t>one</a:t>
            </a:r>
            <a:r>
              <a:rPr lang="en-US" dirty="0">
                <a:solidFill>
                  <a:prstClr val="black"/>
                </a:solidFill>
                <a:cs typeface="Tahoma" pitchFamily="34" charset="0"/>
              </a:rPr>
              <a:t> </a:t>
            </a:r>
            <a:r>
              <a:rPr lang="en-US" b="1" dirty="0">
                <a:solidFill>
                  <a:prstClr val="black"/>
                </a:solidFill>
                <a:cs typeface="Tahoma" pitchFamily="34" charset="0"/>
              </a:rPr>
              <a:t>course</a:t>
            </a:r>
            <a:r>
              <a:rPr lang="en-US" dirty="0">
                <a:solidFill>
                  <a:prstClr val="black"/>
                </a:solidFill>
                <a:cs typeface="Tahoma" pitchFamily="34" charset="0"/>
              </a:rPr>
              <a:t>.</a:t>
            </a:r>
          </a:p>
          <a:p>
            <a:pPr marL="0" indent="0">
              <a:buNone/>
            </a:pPr>
            <a:endParaRPr lang="en-US" dirty="0"/>
          </a:p>
        </p:txBody>
      </p:sp>
      <p:pic>
        <p:nvPicPr>
          <p:cNvPr id="4" name="Picture 3" descr="picture of culture and diversty block.">
            <a:extLst>
              <a:ext uri="{FF2B5EF4-FFF2-40B4-BE49-F238E27FC236}">
                <a16:creationId xmlns:a16="http://schemas.microsoft.com/office/drawing/2014/main" id="{44C2D759-A855-3E43-8583-F1F48B232385}"/>
              </a:ext>
            </a:extLst>
          </p:cNvPr>
          <p:cNvPicPr>
            <a:picLocks noChangeAspect="1"/>
          </p:cNvPicPr>
          <p:nvPr/>
        </p:nvPicPr>
        <p:blipFill>
          <a:blip r:embed="rId2"/>
          <a:stretch>
            <a:fillRect/>
          </a:stretch>
        </p:blipFill>
        <p:spPr>
          <a:xfrm>
            <a:off x="838201" y="3137478"/>
            <a:ext cx="10765132" cy="3228154"/>
          </a:xfrm>
          <a:prstGeom prst="rect">
            <a:avLst/>
          </a:prstGeom>
          <a:ln>
            <a:solidFill>
              <a:schemeClr val="accent1"/>
            </a:solidFill>
          </a:ln>
        </p:spPr>
      </p:pic>
      <p:sp>
        <p:nvSpPr>
          <p:cNvPr id="5" name="Rectangle 4" descr="picture of course explanation,">
            <a:extLst>
              <a:ext uri="{FF2B5EF4-FFF2-40B4-BE49-F238E27FC236}">
                <a16:creationId xmlns:a16="http://schemas.microsoft.com/office/drawing/2014/main" id="{105F1EFE-E150-A346-ADDB-8184DF272355}"/>
              </a:ext>
            </a:extLst>
          </p:cNvPr>
          <p:cNvSpPr/>
          <p:nvPr/>
        </p:nvSpPr>
        <p:spPr>
          <a:xfrm>
            <a:off x="4045182" y="4918839"/>
            <a:ext cx="7308617" cy="47296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7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807D-4A65-164B-A7EA-C83F7C7ED42B}"/>
              </a:ext>
            </a:extLst>
          </p:cNvPr>
          <p:cNvSpPr>
            <a:spLocks noGrp="1"/>
          </p:cNvSpPr>
          <p:nvPr>
            <p:ph type="title"/>
          </p:nvPr>
        </p:nvSpPr>
        <p:spPr>
          <a:xfrm>
            <a:off x="838200" y="75197"/>
            <a:ext cx="10515600" cy="1325563"/>
          </a:xfrm>
        </p:spPr>
        <p:txBody>
          <a:bodyPr/>
          <a:lstStyle/>
          <a:p>
            <a:r>
              <a:rPr lang="en-US" dirty="0"/>
              <a:t>SUNY General Education Block</a:t>
            </a:r>
          </a:p>
        </p:txBody>
      </p:sp>
      <p:sp>
        <p:nvSpPr>
          <p:cNvPr id="3" name="Content Placeholder 2">
            <a:extLst>
              <a:ext uri="{FF2B5EF4-FFF2-40B4-BE49-F238E27FC236}">
                <a16:creationId xmlns:a16="http://schemas.microsoft.com/office/drawing/2014/main" id="{E21929B0-AF80-D642-83B1-0DCE1512E022}"/>
              </a:ext>
            </a:extLst>
          </p:cNvPr>
          <p:cNvSpPr>
            <a:spLocks noGrp="1"/>
          </p:cNvSpPr>
          <p:nvPr>
            <p:ph idx="1"/>
          </p:nvPr>
        </p:nvSpPr>
        <p:spPr>
          <a:xfrm>
            <a:off x="838200" y="1092820"/>
            <a:ext cx="10515600" cy="5084143"/>
          </a:xfrm>
        </p:spPr>
        <p:txBody>
          <a:bodyPr/>
          <a:lstStyle/>
          <a:p>
            <a:pPr marL="342900" lvl="0" indent="-342900" fontAlgn="base">
              <a:lnSpc>
                <a:spcPct val="100000"/>
              </a:lnSpc>
              <a:spcBef>
                <a:spcPts val="600"/>
              </a:spcBef>
              <a:buFont typeface="Wingdings" panose="05000000000000000000" pitchFamily="2" charset="2"/>
              <a:buChar char="§"/>
              <a:defRPr/>
            </a:pPr>
            <a:r>
              <a:rPr lang="en-US" dirty="0">
                <a:solidFill>
                  <a:prstClr val="black"/>
                </a:solidFill>
                <a:cs typeface="Tahoma" pitchFamily="34" charset="0"/>
              </a:rPr>
              <a:t>If </a:t>
            </a:r>
            <a:r>
              <a:rPr lang="en-US">
                <a:solidFill>
                  <a:prstClr val="black"/>
                </a:solidFill>
                <a:cs typeface="Tahoma" pitchFamily="34" charset="0"/>
              </a:rPr>
              <a:t>you are planning </a:t>
            </a:r>
            <a:r>
              <a:rPr lang="en-US" dirty="0">
                <a:solidFill>
                  <a:prstClr val="black"/>
                </a:solidFill>
                <a:cs typeface="Tahoma" pitchFamily="34" charset="0"/>
              </a:rPr>
              <a:t>to transfer to a SUNY school, the SUNY </a:t>
            </a:r>
            <a:r>
              <a:rPr lang="en-US" b="1" dirty="0">
                <a:solidFill>
                  <a:prstClr val="black"/>
                </a:solidFill>
                <a:cs typeface="Tahoma" pitchFamily="34" charset="0"/>
              </a:rPr>
              <a:t>General Education Block </a:t>
            </a:r>
            <a:r>
              <a:rPr lang="en-US" dirty="0">
                <a:solidFill>
                  <a:prstClr val="black"/>
                </a:solidFill>
                <a:cs typeface="Tahoma" pitchFamily="34" charset="0"/>
              </a:rPr>
              <a:t>lists all courses that can be transferred and satisfy the</a:t>
            </a:r>
            <a:r>
              <a:rPr lang="en-US" b="1" dirty="0">
                <a:solidFill>
                  <a:prstClr val="black"/>
                </a:solidFill>
                <a:cs typeface="Tahoma" pitchFamily="34" charset="0"/>
              </a:rPr>
              <a:t> SUNY GER (General Education requirements</a:t>
            </a:r>
            <a:r>
              <a:rPr lang="en-US" dirty="0">
                <a:solidFill>
                  <a:prstClr val="black"/>
                </a:solidFill>
                <a:cs typeface="Tahoma" pitchFamily="34" charset="0"/>
              </a:rPr>
              <a:t>).  </a:t>
            </a:r>
          </a:p>
          <a:p>
            <a:pPr marL="342900" lvl="0" indent="-342900" fontAlgn="base">
              <a:lnSpc>
                <a:spcPct val="100000"/>
              </a:lnSpc>
              <a:spcBef>
                <a:spcPts val="600"/>
              </a:spcBef>
              <a:buFont typeface="Wingdings" panose="05000000000000000000" pitchFamily="2" charset="2"/>
              <a:buChar char="§"/>
              <a:defRPr/>
            </a:pPr>
            <a:r>
              <a:rPr lang="en-US" dirty="0">
                <a:solidFill>
                  <a:prstClr val="black"/>
                </a:solidFill>
                <a:cs typeface="Tahoma" pitchFamily="34" charset="0"/>
              </a:rPr>
              <a:t>This block is for </a:t>
            </a:r>
            <a:r>
              <a:rPr lang="en-US" b="1" dirty="0">
                <a:solidFill>
                  <a:prstClr val="black"/>
                </a:solidFill>
                <a:cs typeface="Tahoma" pitchFamily="34" charset="0"/>
              </a:rPr>
              <a:t>informational purposes only </a:t>
            </a:r>
            <a:r>
              <a:rPr lang="en-US" dirty="0">
                <a:solidFill>
                  <a:prstClr val="black"/>
                </a:solidFill>
                <a:cs typeface="Tahoma" pitchFamily="34" charset="0"/>
              </a:rPr>
              <a:t>and </a:t>
            </a:r>
            <a:r>
              <a:rPr lang="en-US" b="1" dirty="0">
                <a:solidFill>
                  <a:prstClr val="black"/>
                </a:solidFill>
                <a:cs typeface="Tahoma" pitchFamily="34" charset="0"/>
              </a:rPr>
              <a:t>does</a:t>
            </a:r>
            <a:r>
              <a:rPr lang="en-US" dirty="0">
                <a:solidFill>
                  <a:prstClr val="black"/>
                </a:solidFill>
                <a:cs typeface="Tahoma" pitchFamily="34" charset="0"/>
              </a:rPr>
              <a:t> </a:t>
            </a:r>
            <a:r>
              <a:rPr lang="en-US" b="1" dirty="0">
                <a:solidFill>
                  <a:prstClr val="black"/>
                </a:solidFill>
                <a:cs typeface="Tahoma" pitchFamily="34" charset="0"/>
              </a:rPr>
              <a:t>not</a:t>
            </a:r>
            <a:r>
              <a:rPr lang="en-US" dirty="0">
                <a:solidFill>
                  <a:prstClr val="black"/>
                </a:solidFill>
                <a:cs typeface="Tahoma" pitchFamily="34" charset="0"/>
              </a:rPr>
              <a:t> relate to the awarding of a degree at NCC.</a:t>
            </a:r>
          </a:p>
        </p:txBody>
      </p:sp>
      <p:pic>
        <p:nvPicPr>
          <p:cNvPr id="5" name="Picture 4" descr="picture of SUNY General Education Block.">
            <a:extLst>
              <a:ext uri="{FF2B5EF4-FFF2-40B4-BE49-F238E27FC236}">
                <a16:creationId xmlns:a16="http://schemas.microsoft.com/office/drawing/2014/main" id="{32DC4773-91C9-E54C-B4D8-2F0C9A8D192B}"/>
              </a:ext>
            </a:extLst>
          </p:cNvPr>
          <p:cNvPicPr>
            <a:picLocks noChangeAspect="1"/>
          </p:cNvPicPr>
          <p:nvPr/>
        </p:nvPicPr>
        <p:blipFill>
          <a:blip r:embed="rId2"/>
          <a:stretch>
            <a:fillRect/>
          </a:stretch>
        </p:blipFill>
        <p:spPr>
          <a:xfrm>
            <a:off x="973571" y="3049855"/>
            <a:ext cx="10244857" cy="3547830"/>
          </a:xfrm>
          <a:prstGeom prst="rect">
            <a:avLst/>
          </a:prstGeom>
          <a:ln>
            <a:solidFill>
              <a:schemeClr val="accent1"/>
            </a:solidFill>
          </a:ln>
        </p:spPr>
      </p:pic>
    </p:spTree>
    <p:extLst>
      <p:ext uri="{BB962C8B-B14F-4D97-AF65-F5344CB8AC3E}">
        <p14:creationId xmlns:p14="http://schemas.microsoft.com/office/powerpoint/2010/main" val="3487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CA38-B4F0-D748-A09C-D93D8D8F4355}"/>
              </a:ext>
            </a:extLst>
          </p:cNvPr>
          <p:cNvSpPr>
            <a:spLocks noGrp="1"/>
          </p:cNvSpPr>
          <p:nvPr>
            <p:ph type="title"/>
          </p:nvPr>
        </p:nvSpPr>
        <p:spPr>
          <a:xfrm>
            <a:off x="838200" y="75195"/>
            <a:ext cx="10515600" cy="1325563"/>
          </a:xfrm>
        </p:spPr>
        <p:txBody>
          <a:bodyPr/>
          <a:lstStyle/>
          <a:p>
            <a:r>
              <a:rPr lang="en-US" dirty="0"/>
              <a:t>Electives Block</a:t>
            </a:r>
          </a:p>
        </p:txBody>
      </p:sp>
      <p:sp>
        <p:nvSpPr>
          <p:cNvPr id="3" name="Content Placeholder 2">
            <a:extLst>
              <a:ext uri="{FF2B5EF4-FFF2-40B4-BE49-F238E27FC236}">
                <a16:creationId xmlns:a16="http://schemas.microsoft.com/office/drawing/2014/main" id="{2A68C5BA-615D-4540-9DA3-B44630146A53}"/>
              </a:ext>
            </a:extLst>
          </p:cNvPr>
          <p:cNvSpPr>
            <a:spLocks noGrp="1"/>
          </p:cNvSpPr>
          <p:nvPr>
            <p:ph idx="1"/>
          </p:nvPr>
        </p:nvSpPr>
        <p:spPr>
          <a:xfrm>
            <a:off x="838200" y="1115122"/>
            <a:ext cx="10515600" cy="5061841"/>
          </a:xfrm>
        </p:spPr>
        <p:txBody>
          <a:bodyPr/>
          <a:lstStyle/>
          <a:p>
            <a:r>
              <a:rPr lang="en-US" dirty="0"/>
              <a:t>If electives are required for a chosen major, an Electives block displays.</a:t>
            </a:r>
          </a:p>
          <a:p>
            <a:r>
              <a:rPr lang="en-US" dirty="0"/>
              <a:t>The Electives section is comprised of courses that count toward degree and overall credit total, but do not satisfy a specific requirement. </a:t>
            </a:r>
          </a:p>
          <a:p>
            <a:r>
              <a:rPr lang="en-US" dirty="0"/>
              <a:t>Elective credits can vary based on a chosen program of study. </a:t>
            </a:r>
          </a:p>
        </p:txBody>
      </p:sp>
      <p:pic>
        <p:nvPicPr>
          <p:cNvPr id="5" name="Picture 4" descr="picture of Electives Block">
            <a:extLst>
              <a:ext uri="{FF2B5EF4-FFF2-40B4-BE49-F238E27FC236}">
                <a16:creationId xmlns:a16="http://schemas.microsoft.com/office/drawing/2014/main" id="{E03D34A6-89DF-1644-921E-CD15B196CF89}"/>
              </a:ext>
            </a:extLst>
          </p:cNvPr>
          <p:cNvPicPr>
            <a:picLocks noChangeAspect="1"/>
          </p:cNvPicPr>
          <p:nvPr/>
        </p:nvPicPr>
        <p:blipFill>
          <a:blip r:embed="rId2"/>
          <a:stretch>
            <a:fillRect/>
          </a:stretch>
        </p:blipFill>
        <p:spPr>
          <a:xfrm>
            <a:off x="356841" y="3180575"/>
            <a:ext cx="11364552" cy="2175878"/>
          </a:xfrm>
          <a:prstGeom prst="rect">
            <a:avLst/>
          </a:prstGeom>
          <a:ln>
            <a:solidFill>
              <a:schemeClr val="accent1"/>
            </a:solidFill>
          </a:ln>
        </p:spPr>
      </p:pic>
    </p:spTree>
    <p:extLst>
      <p:ext uri="{BB962C8B-B14F-4D97-AF65-F5344CB8AC3E}">
        <p14:creationId xmlns:p14="http://schemas.microsoft.com/office/powerpoint/2010/main" val="287608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22CD-7547-354E-A37A-C1C5A6111AC6}"/>
              </a:ext>
            </a:extLst>
          </p:cNvPr>
          <p:cNvSpPr>
            <a:spLocks noGrp="1"/>
          </p:cNvSpPr>
          <p:nvPr>
            <p:ph type="title"/>
          </p:nvPr>
        </p:nvSpPr>
        <p:spPr>
          <a:xfrm>
            <a:off x="838200" y="8288"/>
            <a:ext cx="10515600" cy="1325563"/>
          </a:xfrm>
        </p:spPr>
        <p:txBody>
          <a:bodyPr/>
          <a:lstStyle/>
          <a:p>
            <a:r>
              <a:rPr lang="en-US" dirty="0"/>
              <a:t>In-Progress Block</a:t>
            </a:r>
          </a:p>
        </p:txBody>
      </p:sp>
      <p:sp>
        <p:nvSpPr>
          <p:cNvPr id="3" name="Content Placeholder 2">
            <a:extLst>
              <a:ext uri="{FF2B5EF4-FFF2-40B4-BE49-F238E27FC236}">
                <a16:creationId xmlns:a16="http://schemas.microsoft.com/office/drawing/2014/main" id="{5D70F131-92E2-B04F-A3A1-06DF51872568}"/>
              </a:ext>
            </a:extLst>
          </p:cNvPr>
          <p:cNvSpPr>
            <a:spLocks noGrp="1"/>
          </p:cNvSpPr>
          <p:nvPr>
            <p:ph idx="1"/>
          </p:nvPr>
        </p:nvSpPr>
        <p:spPr>
          <a:xfrm>
            <a:off x="838200" y="1003610"/>
            <a:ext cx="10515600" cy="5173353"/>
          </a:xfrm>
        </p:spPr>
        <p:txBody>
          <a:bodyPr/>
          <a:lstStyle/>
          <a:p>
            <a:r>
              <a:rPr lang="en-US" dirty="0"/>
              <a:t>The In-Progress block lists all currently enrolled courses, with “IP” (In-progress) as the grade until the course is completed and graded. </a:t>
            </a:r>
          </a:p>
          <a:p>
            <a:r>
              <a:rPr lang="en-US" dirty="0"/>
              <a:t>If pre-registered for the next semester, those courses will also appear in the In-Progress block.  </a:t>
            </a:r>
          </a:p>
          <a:p>
            <a:r>
              <a:rPr lang="en-US" dirty="0"/>
              <a:t>Additionally, the total number of credit hours, and classes applied are included in the heading bar.</a:t>
            </a:r>
          </a:p>
          <a:p>
            <a:endParaRPr lang="en-US" dirty="0"/>
          </a:p>
        </p:txBody>
      </p:sp>
      <p:pic>
        <p:nvPicPr>
          <p:cNvPr id="4" name="Picture 3" descr="picture of In-progress block.">
            <a:extLst>
              <a:ext uri="{FF2B5EF4-FFF2-40B4-BE49-F238E27FC236}">
                <a16:creationId xmlns:a16="http://schemas.microsoft.com/office/drawing/2014/main" id="{2FA39152-C905-064B-B22B-D2F0724B1254}"/>
              </a:ext>
            </a:extLst>
          </p:cNvPr>
          <p:cNvPicPr>
            <a:picLocks noChangeAspect="1"/>
          </p:cNvPicPr>
          <p:nvPr/>
        </p:nvPicPr>
        <p:blipFill>
          <a:blip r:embed="rId2"/>
          <a:stretch>
            <a:fillRect/>
          </a:stretch>
        </p:blipFill>
        <p:spPr>
          <a:xfrm>
            <a:off x="838199" y="3740301"/>
            <a:ext cx="10641463" cy="2436661"/>
          </a:xfrm>
          <a:prstGeom prst="rect">
            <a:avLst/>
          </a:prstGeom>
          <a:ln>
            <a:solidFill>
              <a:schemeClr val="accent1"/>
            </a:solidFill>
          </a:ln>
        </p:spPr>
      </p:pic>
      <p:sp>
        <p:nvSpPr>
          <p:cNvPr id="5" name="Rectangle 4" descr="picture of IP icon.">
            <a:extLst>
              <a:ext uri="{FF2B5EF4-FFF2-40B4-BE49-F238E27FC236}">
                <a16:creationId xmlns:a16="http://schemas.microsoft.com/office/drawing/2014/main" id="{4CF7BFFE-BE41-ED4B-B63F-750B30F11686}"/>
              </a:ext>
            </a:extLst>
          </p:cNvPr>
          <p:cNvSpPr/>
          <p:nvPr/>
        </p:nvSpPr>
        <p:spPr>
          <a:xfrm>
            <a:off x="5664818" y="4958631"/>
            <a:ext cx="498088" cy="12183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picture of credits applied.">
            <a:extLst>
              <a:ext uri="{FF2B5EF4-FFF2-40B4-BE49-F238E27FC236}">
                <a16:creationId xmlns:a16="http://schemas.microsoft.com/office/drawing/2014/main" id="{C63635AF-F5A2-254D-B475-B093A9280024}"/>
              </a:ext>
            </a:extLst>
          </p:cNvPr>
          <p:cNvSpPr/>
          <p:nvPr/>
        </p:nvSpPr>
        <p:spPr>
          <a:xfrm>
            <a:off x="1056795" y="4222404"/>
            <a:ext cx="2556200" cy="3272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45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DD88-AA17-F14C-9A31-87103E32B3ED}"/>
              </a:ext>
            </a:extLst>
          </p:cNvPr>
          <p:cNvSpPr>
            <a:spLocks noGrp="1"/>
          </p:cNvSpPr>
          <p:nvPr>
            <p:ph type="title"/>
          </p:nvPr>
        </p:nvSpPr>
        <p:spPr>
          <a:xfrm>
            <a:off x="838200" y="97498"/>
            <a:ext cx="10515600" cy="1325563"/>
          </a:xfrm>
        </p:spPr>
        <p:txBody>
          <a:bodyPr/>
          <a:lstStyle/>
          <a:p>
            <a:r>
              <a:rPr lang="en-US" dirty="0"/>
              <a:t>Courses Ineligible</a:t>
            </a:r>
          </a:p>
        </p:txBody>
      </p:sp>
      <p:sp>
        <p:nvSpPr>
          <p:cNvPr id="3" name="Content Placeholder 2">
            <a:extLst>
              <a:ext uri="{FF2B5EF4-FFF2-40B4-BE49-F238E27FC236}">
                <a16:creationId xmlns:a16="http://schemas.microsoft.com/office/drawing/2014/main" id="{ACC77F98-4C0B-5348-B53D-9F014E124382}"/>
              </a:ext>
            </a:extLst>
          </p:cNvPr>
          <p:cNvSpPr>
            <a:spLocks noGrp="1"/>
          </p:cNvSpPr>
          <p:nvPr>
            <p:ph idx="1"/>
          </p:nvPr>
        </p:nvSpPr>
        <p:spPr>
          <a:xfrm>
            <a:off x="838200" y="1226634"/>
            <a:ext cx="10515600" cy="4950329"/>
          </a:xfrm>
        </p:spPr>
        <p:txBody>
          <a:bodyPr/>
          <a:lstStyle/>
          <a:p>
            <a:r>
              <a:rPr lang="en-US" b="1" dirty="0"/>
              <a:t>Courses Ineligible </a:t>
            </a:r>
            <a:r>
              <a:rPr lang="en-US" dirty="0"/>
              <a:t>lists courses which were insufficient to meet a specific requirement for a degree, such as coursework not needed for a major, or a failing grade, or W (Official Withdrawal) grade.</a:t>
            </a:r>
            <a:endParaRPr lang="en-US" b="1" dirty="0"/>
          </a:p>
          <a:p>
            <a:endParaRPr lang="en-US" dirty="0"/>
          </a:p>
        </p:txBody>
      </p:sp>
      <p:pic>
        <p:nvPicPr>
          <p:cNvPr id="5" name="Picture 4" descr="picture of courses Ineligible block,">
            <a:extLst>
              <a:ext uri="{FF2B5EF4-FFF2-40B4-BE49-F238E27FC236}">
                <a16:creationId xmlns:a16="http://schemas.microsoft.com/office/drawing/2014/main" id="{E620D44C-3587-F542-9796-85585CAE6D3A}"/>
              </a:ext>
            </a:extLst>
          </p:cNvPr>
          <p:cNvPicPr>
            <a:picLocks noChangeAspect="1"/>
          </p:cNvPicPr>
          <p:nvPr/>
        </p:nvPicPr>
        <p:blipFill>
          <a:blip r:embed="rId2"/>
          <a:stretch>
            <a:fillRect/>
          </a:stretch>
        </p:blipFill>
        <p:spPr>
          <a:xfrm>
            <a:off x="698500" y="3009436"/>
            <a:ext cx="10655300" cy="2400300"/>
          </a:xfrm>
          <a:prstGeom prst="rect">
            <a:avLst/>
          </a:prstGeom>
          <a:ln>
            <a:solidFill>
              <a:schemeClr val="accent1"/>
            </a:solidFill>
          </a:ln>
        </p:spPr>
      </p:pic>
      <p:sp>
        <p:nvSpPr>
          <p:cNvPr id="6" name="Rectangle 5" descr="picture of course ineligible grades.">
            <a:extLst>
              <a:ext uri="{FF2B5EF4-FFF2-40B4-BE49-F238E27FC236}">
                <a16:creationId xmlns:a16="http://schemas.microsoft.com/office/drawing/2014/main" id="{298367F1-EEF3-4242-8F6C-7016D8DF221F}"/>
              </a:ext>
            </a:extLst>
          </p:cNvPr>
          <p:cNvSpPr/>
          <p:nvPr/>
        </p:nvSpPr>
        <p:spPr>
          <a:xfrm>
            <a:off x="5954748" y="4267258"/>
            <a:ext cx="423750" cy="9738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63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2BCF-2E57-B840-A2E5-D7B4EA093A4D}"/>
              </a:ext>
            </a:extLst>
          </p:cNvPr>
          <p:cNvSpPr>
            <a:spLocks noGrp="1"/>
          </p:cNvSpPr>
          <p:nvPr>
            <p:ph type="title"/>
          </p:nvPr>
        </p:nvSpPr>
        <p:spPr>
          <a:xfrm>
            <a:off x="838200" y="75195"/>
            <a:ext cx="10515600" cy="1325563"/>
          </a:xfrm>
        </p:spPr>
        <p:txBody>
          <a:bodyPr/>
          <a:lstStyle/>
          <a:p>
            <a:r>
              <a:rPr lang="en-US" dirty="0"/>
              <a:t>Courses Not Used</a:t>
            </a:r>
          </a:p>
        </p:txBody>
      </p:sp>
      <p:sp>
        <p:nvSpPr>
          <p:cNvPr id="3" name="Content Placeholder 2">
            <a:extLst>
              <a:ext uri="{FF2B5EF4-FFF2-40B4-BE49-F238E27FC236}">
                <a16:creationId xmlns:a16="http://schemas.microsoft.com/office/drawing/2014/main" id="{4950BDD7-9E3C-EE4F-A8E5-CB686004F3DA}"/>
              </a:ext>
            </a:extLst>
          </p:cNvPr>
          <p:cNvSpPr>
            <a:spLocks noGrp="1"/>
          </p:cNvSpPr>
          <p:nvPr>
            <p:ph idx="1"/>
          </p:nvPr>
        </p:nvSpPr>
        <p:spPr>
          <a:xfrm>
            <a:off x="838200" y="1226634"/>
            <a:ext cx="10515600" cy="4950329"/>
          </a:xfrm>
        </p:spPr>
        <p:txBody>
          <a:bodyPr/>
          <a:lstStyle/>
          <a:p>
            <a:r>
              <a:rPr lang="en-US" b="1" dirty="0"/>
              <a:t>Courses Not Used </a:t>
            </a:r>
            <a:r>
              <a:rPr lang="en-US" dirty="0"/>
              <a:t>lists courses that </a:t>
            </a:r>
            <a:r>
              <a:rPr lang="en-US" b="1" dirty="0"/>
              <a:t>do not </a:t>
            </a:r>
            <a:r>
              <a:rPr lang="en-US" dirty="0"/>
              <a:t>apply toward a degree or graduation requirements such as a repeated course. </a:t>
            </a:r>
          </a:p>
          <a:p>
            <a:r>
              <a:rPr lang="en-US" dirty="0"/>
              <a:t>In this audit, the physical education class requirement was waived and not used due to the student’s age (over age 25 at first date of attendance at NCC)</a:t>
            </a:r>
          </a:p>
        </p:txBody>
      </p:sp>
      <p:pic>
        <p:nvPicPr>
          <p:cNvPr id="6" name="Picture 5" descr="picture of physical education waiver.">
            <a:extLst>
              <a:ext uri="{FF2B5EF4-FFF2-40B4-BE49-F238E27FC236}">
                <a16:creationId xmlns:a16="http://schemas.microsoft.com/office/drawing/2014/main" id="{011D906B-E167-B34C-8C7E-1C37588B3ECA}"/>
              </a:ext>
            </a:extLst>
          </p:cNvPr>
          <p:cNvPicPr>
            <a:picLocks noChangeAspect="1"/>
          </p:cNvPicPr>
          <p:nvPr/>
        </p:nvPicPr>
        <p:blipFill>
          <a:blip r:embed="rId2"/>
          <a:stretch>
            <a:fillRect/>
          </a:stretch>
        </p:blipFill>
        <p:spPr>
          <a:xfrm>
            <a:off x="852720" y="2967270"/>
            <a:ext cx="10515600" cy="2703240"/>
          </a:xfrm>
          <a:prstGeom prst="rect">
            <a:avLst/>
          </a:prstGeom>
          <a:ln>
            <a:solidFill>
              <a:schemeClr val="accent1"/>
            </a:solidFill>
          </a:ln>
        </p:spPr>
      </p:pic>
      <p:sp>
        <p:nvSpPr>
          <p:cNvPr id="7" name="Rectangle 6" descr="picture of courses not used,">
            <a:extLst>
              <a:ext uri="{FF2B5EF4-FFF2-40B4-BE49-F238E27FC236}">
                <a16:creationId xmlns:a16="http://schemas.microsoft.com/office/drawing/2014/main" id="{BD0FD46B-DF59-7F44-A652-6792CB84A150}"/>
              </a:ext>
            </a:extLst>
          </p:cNvPr>
          <p:cNvSpPr/>
          <p:nvPr/>
        </p:nvSpPr>
        <p:spPr>
          <a:xfrm>
            <a:off x="2177859" y="4712244"/>
            <a:ext cx="3367670" cy="21578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1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680F-F683-CE4D-81A8-E81B397E9D2A}"/>
              </a:ext>
            </a:extLst>
          </p:cNvPr>
          <p:cNvSpPr>
            <a:spLocks noGrp="1"/>
          </p:cNvSpPr>
          <p:nvPr>
            <p:ph type="title"/>
          </p:nvPr>
        </p:nvSpPr>
        <p:spPr>
          <a:xfrm>
            <a:off x="838200" y="52892"/>
            <a:ext cx="10515600" cy="1325563"/>
          </a:xfrm>
        </p:spPr>
        <p:txBody>
          <a:bodyPr/>
          <a:lstStyle/>
          <a:p>
            <a:r>
              <a:rPr lang="en-US" dirty="0"/>
              <a:t>Notes Block</a:t>
            </a:r>
          </a:p>
        </p:txBody>
      </p:sp>
      <p:sp>
        <p:nvSpPr>
          <p:cNvPr id="3" name="Content Placeholder 2">
            <a:extLst>
              <a:ext uri="{FF2B5EF4-FFF2-40B4-BE49-F238E27FC236}">
                <a16:creationId xmlns:a16="http://schemas.microsoft.com/office/drawing/2014/main" id="{5AEE0E74-2ACD-5B4D-8458-DFA0BEF4851E}"/>
              </a:ext>
            </a:extLst>
          </p:cNvPr>
          <p:cNvSpPr>
            <a:spLocks noGrp="1"/>
          </p:cNvSpPr>
          <p:nvPr>
            <p:ph idx="1"/>
          </p:nvPr>
        </p:nvSpPr>
        <p:spPr>
          <a:xfrm>
            <a:off x="838200" y="1070517"/>
            <a:ext cx="10515600" cy="5106446"/>
          </a:xfrm>
        </p:spPr>
        <p:txBody>
          <a:bodyPr/>
          <a:lstStyle/>
          <a:p>
            <a:r>
              <a:rPr lang="en-US" dirty="0"/>
              <a:t>Notes from an Advisor appear in the worksheet Notes section.</a:t>
            </a:r>
          </a:p>
          <a:p>
            <a:endParaRPr lang="en-US" dirty="0"/>
          </a:p>
        </p:txBody>
      </p:sp>
      <p:pic>
        <p:nvPicPr>
          <p:cNvPr id="5" name="Picture 4" descr="picture of Notes Block.">
            <a:extLst>
              <a:ext uri="{FF2B5EF4-FFF2-40B4-BE49-F238E27FC236}">
                <a16:creationId xmlns:a16="http://schemas.microsoft.com/office/drawing/2014/main" id="{58355FD9-70F7-9849-92AA-9AAE56646F38}"/>
              </a:ext>
            </a:extLst>
          </p:cNvPr>
          <p:cNvPicPr>
            <a:picLocks noChangeAspect="1"/>
          </p:cNvPicPr>
          <p:nvPr/>
        </p:nvPicPr>
        <p:blipFill>
          <a:blip r:embed="rId2"/>
          <a:stretch>
            <a:fillRect/>
          </a:stretch>
        </p:blipFill>
        <p:spPr>
          <a:xfrm>
            <a:off x="439630" y="2423159"/>
            <a:ext cx="11200026" cy="2081933"/>
          </a:xfrm>
          <a:prstGeom prst="rect">
            <a:avLst/>
          </a:prstGeom>
          <a:ln>
            <a:solidFill>
              <a:schemeClr val="accent1"/>
            </a:solidFill>
          </a:ln>
        </p:spPr>
      </p:pic>
      <p:sp>
        <p:nvSpPr>
          <p:cNvPr id="6" name="Rectangle 5" descr="Picture of a Note.">
            <a:extLst>
              <a:ext uri="{FF2B5EF4-FFF2-40B4-BE49-F238E27FC236}">
                <a16:creationId xmlns:a16="http://schemas.microsoft.com/office/drawing/2014/main" id="{207E97C1-8453-A247-8B00-0894028B4159}"/>
              </a:ext>
            </a:extLst>
          </p:cNvPr>
          <p:cNvSpPr/>
          <p:nvPr/>
        </p:nvSpPr>
        <p:spPr>
          <a:xfrm>
            <a:off x="1891862" y="3690220"/>
            <a:ext cx="3166946" cy="25115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32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594E-3CD2-AB4D-B690-0129B3EB4025}"/>
              </a:ext>
            </a:extLst>
          </p:cNvPr>
          <p:cNvSpPr>
            <a:spLocks noGrp="1"/>
          </p:cNvSpPr>
          <p:nvPr>
            <p:ph type="title"/>
          </p:nvPr>
        </p:nvSpPr>
        <p:spPr>
          <a:xfrm>
            <a:off x="838200" y="97499"/>
            <a:ext cx="10515600" cy="1325563"/>
          </a:xfrm>
        </p:spPr>
        <p:txBody>
          <a:bodyPr/>
          <a:lstStyle/>
          <a:p>
            <a:r>
              <a:rPr lang="en-US" dirty="0"/>
              <a:t>Legend and Disclaimer Blocks</a:t>
            </a:r>
          </a:p>
        </p:txBody>
      </p:sp>
      <p:sp>
        <p:nvSpPr>
          <p:cNvPr id="3" name="Content Placeholder 2">
            <a:extLst>
              <a:ext uri="{FF2B5EF4-FFF2-40B4-BE49-F238E27FC236}">
                <a16:creationId xmlns:a16="http://schemas.microsoft.com/office/drawing/2014/main" id="{821ECA0D-F81F-664F-AD9C-7EC879B4DBFC}"/>
              </a:ext>
            </a:extLst>
          </p:cNvPr>
          <p:cNvSpPr>
            <a:spLocks noGrp="1"/>
          </p:cNvSpPr>
          <p:nvPr>
            <p:ph idx="1"/>
          </p:nvPr>
        </p:nvSpPr>
        <p:spPr>
          <a:xfrm>
            <a:off x="549699" y="1137424"/>
            <a:ext cx="11092602" cy="5307981"/>
          </a:xfrm>
        </p:spPr>
        <p:txBody>
          <a:bodyPr>
            <a:normAutofit/>
          </a:bodyPr>
          <a:lstStyle/>
          <a:p>
            <a:r>
              <a:rPr lang="en-US" dirty="0">
                <a:solidFill>
                  <a:prstClr val="black"/>
                </a:solidFill>
                <a:ea typeface="Tahoma" pitchFamily="34" charset="0"/>
                <a:cs typeface="Tahoma" pitchFamily="34" charset="0"/>
              </a:rPr>
              <a:t>The </a:t>
            </a:r>
            <a:r>
              <a:rPr lang="en-US" b="1" dirty="0">
                <a:solidFill>
                  <a:prstClr val="black"/>
                </a:solidFill>
                <a:ea typeface="Tahoma" pitchFamily="34" charset="0"/>
                <a:cs typeface="Tahoma" pitchFamily="34" charset="0"/>
              </a:rPr>
              <a:t>legend</a:t>
            </a:r>
            <a:r>
              <a:rPr lang="en-US" dirty="0">
                <a:solidFill>
                  <a:prstClr val="black"/>
                </a:solidFill>
                <a:ea typeface="Tahoma" pitchFamily="34" charset="0"/>
                <a:cs typeface="Tahoma" pitchFamily="34" charset="0"/>
              </a:rPr>
              <a:t> interprets the symbols that appear in the worksheet audit and explains how information is categorized.</a:t>
            </a:r>
          </a:p>
          <a:p>
            <a:r>
              <a:rPr lang="en-US" dirty="0">
                <a:solidFill>
                  <a:prstClr val="black"/>
                </a:solidFill>
                <a:ea typeface="Tahoma" pitchFamily="34" charset="0"/>
                <a:cs typeface="Tahoma" pitchFamily="34" charset="0"/>
              </a:rPr>
              <a:t>The </a:t>
            </a:r>
            <a:r>
              <a:rPr lang="en-US" b="1" dirty="0">
                <a:solidFill>
                  <a:prstClr val="black"/>
                </a:solidFill>
                <a:ea typeface="Tahoma" pitchFamily="34" charset="0"/>
                <a:cs typeface="Tahoma" pitchFamily="34" charset="0"/>
              </a:rPr>
              <a:t>disclaimer</a:t>
            </a:r>
            <a:r>
              <a:rPr lang="en-US" dirty="0">
                <a:solidFill>
                  <a:prstClr val="black"/>
                </a:solidFill>
                <a:ea typeface="Tahoma" pitchFamily="34" charset="0"/>
                <a:cs typeface="Tahoma" pitchFamily="34" charset="0"/>
              </a:rPr>
              <a:t> is the last block to display in the Worksheet and indicates that Degree Evaluation is a guide and planning tool only. It is not an academic transcript nor an official certification of completion of a degree or certificate programs.  Contact an Advisor for official Degree certification status.</a:t>
            </a:r>
          </a:p>
          <a:p>
            <a:endParaRPr lang="en-US" dirty="0">
              <a:solidFill>
                <a:prstClr val="black"/>
              </a:solidFill>
              <a:ea typeface="Tahoma" pitchFamily="34" charset="0"/>
              <a:cs typeface="Tahoma" pitchFamily="34" charset="0"/>
            </a:endParaRPr>
          </a:p>
          <a:p>
            <a:endParaRPr lang="en-US" dirty="0">
              <a:solidFill>
                <a:prstClr val="black"/>
              </a:solidFill>
              <a:ea typeface="Tahoma" pitchFamily="34" charset="0"/>
              <a:cs typeface="Tahoma" pitchFamily="34" charset="0"/>
            </a:endParaRPr>
          </a:p>
          <a:p>
            <a:endParaRPr lang="en-US" dirty="0">
              <a:solidFill>
                <a:prstClr val="black"/>
              </a:solidFill>
              <a:ea typeface="Tahoma" pitchFamily="34" charset="0"/>
              <a:cs typeface="Tahoma" pitchFamily="34" charset="0"/>
            </a:endParaRPr>
          </a:p>
          <a:p>
            <a:endParaRPr lang="en-US" dirty="0">
              <a:solidFill>
                <a:prstClr val="black"/>
              </a:solidFill>
              <a:ea typeface="Tahoma" pitchFamily="34" charset="0"/>
              <a:cs typeface="Tahoma" pitchFamily="34" charset="0"/>
            </a:endParaRPr>
          </a:p>
          <a:p>
            <a:endParaRPr lang="en-US" dirty="0">
              <a:solidFill>
                <a:prstClr val="black"/>
              </a:solidFill>
              <a:ea typeface="Tahoma" pitchFamily="34" charset="0"/>
              <a:cs typeface="Tahoma" pitchFamily="34" charset="0"/>
            </a:endParaRPr>
          </a:p>
          <a:p>
            <a:r>
              <a:rPr lang="en-US" dirty="0">
                <a:solidFill>
                  <a:prstClr val="black"/>
                </a:solidFill>
                <a:cs typeface="Arial" charset="0"/>
              </a:rPr>
              <a:t>This lesson explored how to generate an audit and described a Degree Evaluation worksheet.  Complete other lessons for more instructions on using Degree Evaluation.</a:t>
            </a:r>
          </a:p>
          <a:p>
            <a:endParaRPr lang="en-US" dirty="0">
              <a:solidFill>
                <a:prstClr val="black"/>
              </a:solidFill>
              <a:ea typeface="Tahoma" pitchFamily="34" charset="0"/>
              <a:cs typeface="Tahoma" pitchFamily="34" charset="0"/>
            </a:endParaRPr>
          </a:p>
          <a:p>
            <a:endParaRPr lang="en-US" dirty="0"/>
          </a:p>
        </p:txBody>
      </p:sp>
      <p:pic>
        <p:nvPicPr>
          <p:cNvPr id="4" name="Picture 3" descr="Picture of legend block.">
            <a:extLst>
              <a:ext uri="{FF2B5EF4-FFF2-40B4-BE49-F238E27FC236}">
                <a16:creationId xmlns:a16="http://schemas.microsoft.com/office/drawing/2014/main" id="{3D8E45C1-D553-6E49-940B-5BEBCE5111A7}"/>
              </a:ext>
            </a:extLst>
          </p:cNvPr>
          <p:cNvPicPr>
            <a:picLocks noChangeAspect="1"/>
          </p:cNvPicPr>
          <p:nvPr/>
        </p:nvPicPr>
        <p:blipFill>
          <a:blip r:embed="rId2"/>
          <a:stretch>
            <a:fillRect/>
          </a:stretch>
        </p:blipFill>
        <p:spPr>
          <a:xfrm>
            <a:off x="549699" y="3389569"/>
            <a:ext cx="11092602" cy="2092403"/>
          </a:xfrm>
          <a:prstGeom prst="rect">
            <a:avLst/>
          </a:prstGeom>
          <a:ln>
            <a:solidFill>
              <a:schemeClr val="accent1"/>
            </a:solidFill>
          </a:ln>
        </p:spPr>
      </p:pic>
      <p:sp>
        <p:nvSpPr>
          <p:cNvPr id="5" name="Rectangle 4" descr="picture of disclaimer block.">
            <a:extLst>
              <a:ext uri="{FF2B5EF4-FFF2-40B4-BE49-F238E27FC236}">
                <a16:creationId xmlns:a16="http://schemas.microsoft.com/office/drawing/2014/main" id="{2E3B94F3-6944-3641-B8FE-13524647B882}"/>
              </a:ext>
            </a:extLst>
          </p:cNvPr>
          <p:cNvSpPr/>
          <p:nvPr/>
        </p:nvSpPr>
        <p:spPr>
          <a:xfrm>
            <a:off x="549698" y="4625077"/>
            <a:ext cx="11092601" cy="8791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22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99AA-7508-8541-B0AD-92A6938A6CA1}"/>
              </a:ext>
            </a:extLst>
          </p:cNvPr>
          <p:cNvSpPr>
            <a:spLocks noGrp="1"/>
          </p:cNvSpPr>
          <p:nvPr>
            <p:ph type="title"/>
          </p:nvPr>
        </p:nvSpPr>
        <p:spPr>
          <a:xfrm>
            <a:off x="838200" y="164406"/>
            <a:ext cx="10515600" cy="1325563"/>
          </a:xfrm>
        </p:spPr>
        <p:txBody>
          <a:bodyPr/>
          <a:lstStyle/>
          <a:p>
            <a:r>
              <a:rPr lang="en-US" dirty="0"/>
              <a:t>What is a Degree Evaluation</a:t>
            </a:r>
          </a:p>
        </p:txBody>
      </p:sp>
      <p:sp>
        <p:nvSpPr>
          <p:cNvPr id="3" name="Content Placeholder 2">
            <a:extLst>
              <a:ext uri="{FF2B5EF4-FFF2-40B4-BE49-F238E27FC236}">
                <a16:creationId xmlns:a16="http://schemas.microsoft.com/office/drawing/2014/main" id="{9146CBC6-A1FD-CE4B-982E-E62D8B0F78C1}"/>
              </a:ext>
            </a:extLst>
          </p:cNvPr>
          <p:cNvSpPr>
            <a:spLocks noGrp="1"/>
          </p:cNvSpPr>
          <p:nvPr>
            <p:ph idx="1"/>
          </p:nvPr>
        </p:nvSpPr>
        <p:spPr>
          <a:xfrm>
            <a:off x="838200" y="1182029"/>
            <a:ext cx="10515600" cy="4994934"/>
          </a:xfrm>
        </p:spPr>
        <p:txBody>
          <a:bodyPr/>
          <a:lstStyle/>
          <a:p>
            <a:pPr marL="0" indent="0">
              <a:buNone/>
            </a:pPr>
            <a:r>
              <a:rPr lang="en-US" dirty="0"/>
              <a:t>A </a:t>
            </a:r>
            <a:r>
              <a:rPr lang="en-US" b="1" dirty="0"/>
              <a:t>Degree Evaluation</a:t>
            </a:r>
            <a:r>
              <a:rPr lang="en-US" dirty="0"/>
              <a:t> helps you to know and plan for program requirements; determining which courses to take and when.</a:t>
            </a:r>
          </a:p>
          <a:p>
            <a:r>
              <a:rPr lang="en-US" dirty="0"/>
              <a:t>Helps you to create a clear path toward program completion.</a:t>
            </a:r>
          </a:p>
          <a:p>
            <a:r>
              <a:rPr lang="en-US" dirty="0"/>
              <a:t>Assists you when working with an advisor to reach goals; track </a:t>
            </a:r>
            <a:r>
              <a:rPr lang="en-US" b="1" dirty="0"/>
              <a:t>degree progress</a:t>
            </a:r>
            <a:r>
              <a:rPr lang="en-US" dirty="0"/>
              <a:t>, </a:t>
            </a:r>
            <a:r>
              <a:rPr lang="en-US" b="1" dirty="0"/>
              <a:t>prepare for registration </a:t>
            </a:r>
            <a:r>
              <a:rPr lang="en-US" dirty="0"/>
              <a:t>and</a:t>
            </a:r>
            <a:r>
              <a:rPr lang="en-US" b="1" dirty="0"/>
              <a:t> transfers</a:t>
            </a:r>
            <a:r>
              <a:rPr lang="en-US" dirty="0"/>
              <a:t>, and </a:t>
            </a:r>
            <a:r>
              <a:rPr lang="en-US" b="1" dirty="0"/>
              <a:t>plan for graduation</a:t>
            </a:r>
            <a:r>
              <a:rPr lang="en-US" dirty="0"/>
              <a:t>.</a:t>
            </a:r>
          </a:p>
          <a:p>
            <a:pPr marL="0" indent="0">
              <a:buNone/>
            </a:pPr>
            <a:r>
              <a:rPr lang="en-US" b="1" dirty="0"/>
              <a:t>Important:</a:t>
            </a:r>
            <a:r>
              <a:rPr lang="en-US" dirty="0"/>
              <a:t>  A Degree Evaluation is not an </a:t>
            </a:r>
            <a:r>
              <a:rPr lang="en-US" b="1" dirty="0"/>
              <a:t>official academic transcript </a:t>
            </a:r>
            <a:r>
              <a:rPr lang="en-US" dirty="0"/>
              <a:t>nor is it intended to replace face-to-face meetings with an advisor.</a:t>
            </a:r>
          </a:p>
          <a:p>
            <a:pPr marL="0" indent="0">
              <a:buNone/>
            </a:pPr>
            <a:endParaRPr lang="en-US" dirty="0"/>
          </a:p>
          <a:p>
            <a:endParaRPr lang="en-US" dirty="0"/>
          </a:p>
        </p:txBody>
      </p:sp>
      <p:pic>
        <p:nvPicPr>
          <p:cNvPr id="4" name="Picture 3" descr="What is Degree works picture.">
            <a:extLst>
              <a:ext uri="{FF2B5EF4-FFF2-40B4-BE49-F238E27FC236}">
                <a16:creationId xmlns:a16="http://schemas.microsoft.com/office/drawing/2014/main" id="{5BEC19EC-3C07-5B4D-B682-EDDF03AA11CA}"/>
              </a:ext>
            </a:extLst>
          </p:cNvPr>
          <p:cNvPicPr>
            <a:picLocks noChangeAspect="1"/>
          </p:cNvPicPr>
          <p:nvPr/>
        </p:nvPicPr>
        <p:blipFill>
          <a:blip r:embed="rId2"/>
          <a:stretch>
            <a:fillRect/>
          </a:stretch>
        </p:blipFill>
        <p:spPr>
          <a:xfrm>
            <a:off x="3770196" y="3976219"/>
            <a:ext cx="4013355" cy="2576704"/>
          </a:xfrm>
          <a:prstGeom prst="rect">
            <a:avLst/>
          </a:prstGeom>
        </p:spPr>
      </p:pic>
    </p:spTree>
    <p:extLst>
      <p:ext uri="{BB962C8B-B14F-4D97-AF65-F5344CB8AC3E}">
        <p14:creationId xmlns:p14="http://schemas.microsoft.com/office/powerpoint/2010/main" val="208151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3862-B42D-0D44-AEE3-5CE4E09BC520}"/>
              </a:ext>
            </a:extLst>
          </p:cNvPr>
          <p:cNvSpPr>
            <a:spLocks noGrp="1"/>
          </p:cNvSpPr>
          <p:nvPr>
            <p:ph type="title"/>
          </p:nvPr>
        </p:nvSpPr>
        <p:spPr>
          <a:xfrm>
            <a:off x="838200" y="75199"/>
            <a:ext cx="10515600" cy="1325563"/>
          </a:xfrm>
        </p:spPr>
        <p:txBody>
          <a:bodyPr/>
          <a:lstStyle/>
          <a:p>
            <a:pPr algn="ctr"/>
            <a:r>
              <a:rPr lang="en-US" b="1" dirty="0"/>
              <a:t>Access a Degree Evaluation</a:t>
            </a:r>
          </a:p>
        </p:txBody>
      </p:sp>
      <p:sp>
        <p:nvSpPr>
          <p:cNvPr id="3" name="Content Placeholder 2">
            <a:extLst>
              <a:ext uri="{FF2B5EF4-FFF2-40B4-BE49-F238E27FC236}">
                <a16:creationId xmlns:a16="http://schemas.microsoft.com/office/drawing/2014/main" id="{2ADF7448-38F7-F741-8A63-D268B5A58111}"/>
              </a:ext>
            </a:extLst>
          </p:cNvPr>
          <p:cNvSpPr>
            <a:spLocks noGrp="1"/>
          </p:cNvSpPr>
          <p:nvPr>
            <p:ph sz="half" idx="1"/>
          </p:nvPr>
        </p:nvSpPr>
        <p:spPr>
          <a:xfrm>
            <a:off x="468351" y="1047402"/>
            <a:ext cx="5551449" cy="5464909"/>
          </a:xfrm>
        </p:spPr>
        <p:txBody>
          <a:bodyPr/>
          <a:lstStyle/>
          <a:p>
            <a:r>
              <a:rPr lang="en-US" dirty="0">
                <a:ea typeface="Tahoma" pitchFamily="34" charset="0"/>
                <a:cs typeface="Tahoma" pitchFamily="34" charset="0"/>
              </a:rPr>
              <a:t>Enter the following URL in your browser: </a:t>
            </a:r>
            <a:r>
              <a:rPr lang="en-US" b="1" dirty="0">
                <a:solidFill>
                  <a:schemeClr val="bg1"/>
                </a:solidFill>
                <a:ea typeface="Tahoma" pitchFamily="34" charset="0"/>
                <a:cs typeface="Tahoma" pitchFamily="34" charset="0"/>
                <a:hlinkClick r:id="rId2"/>
              </a:rPr>
              <a:t>https://myncc.ncc.edu</a:t>
            </a:r>
            <a:endParaRPr lang="en-US" b="1" dirty="0">
              <a:solidFill>
                <a:schemeClr val="bg1"/>
              </a:solidFill>
              <a:ea typeface="Tahoma" pitchFamily="34" charset="0"/>
              <a:cs typeface="Tahoma" pitchFamily="34" charset="0"/>
            </a:endParaRPr>
          </a:p>
          <a:p>
            <a:r>
              <a:rPr lang="en-US" dirty="0">
                <a:ea typeface="Tahoma" pitchFamily="34" charset="0"/>
                <a:cs typeface="Tahoma" pitchFamily="34" charset="0"/>
              </a:rPr>
              <a:t>In the </a:t>
            </a:r>
            <a:r>
              <a:rPr lang="en-US" b="1" dirty="0" err="1">
                <a:ea typeface="Tahoma" pitchFamily="34" charset="0"/>
                <a:cs typeface="Tahoma" pitchFamily="34" charset="0"/>
              </a:rPr>
              <a:t>MyNCC</a:t>
            </a:r>
            <a:r>
              <a:rPr lang="en-US" dirty="0">
                <a:ea typeface="Tahoma" pitchFamily="34" charset="0"/>
                <a:cs typeface="Tahoma" pitchFamily="34" charset="0"/>
              </a:rPr>
              <a:t> Portal Login screen,  enter your User ID and Password.</a:t>
            </a:r>
          </a:p>
          <a:p>
            <a:endParaRPr lang="en-US" dirty="0">
              <a:ea typeface="Tahoma" pitchFamily="34" charset="0"/>
              <a:cs typeface="Tahoma" pitchFamily="34" charset="0"/>
            </a:endParaRPr>
          </a:p>
        </p:txBody>
      </p:sp>
      <p:sp>
        <p:nvSpPr>
          <p:cNvPr id="4" name="Content Placeholder 3">
            <a:extLst>
              <a:ext uri="{FF2B5EF4-FFF2-40B4-BE49-F238E27FC236}">
                <a16:creationId xmlns:a16="http://schemas.microsoft.com/office/drawing/2014/main" id="{64F6E478-3216-4B42-91B2-136FE911F9A3}"/>
              </a:ext>
            </a:extLst>
          </p:cNvPr>
          <p:cNvSpPr>
            <a:spLocks noGrp="1"/>
          </p:cNvSpPr>
          <p:nvPr>
            <p:ph sz="half" idx="2"/>
          </p:nvPr>
        </p:nvSpPr>
        <p:spPr>
          <a:xfrm>
            <a:off x="6172199" y="1047402"/>
            <a:ext cx="5551449" cy="5129561"/>
          </a:xfrm>
        </p:spPr>
        <p:txBody>
          <a:bodyPr/>
          <a:lstStyle/>
          <a:p>
            <a:r>
              <a:rPr lang="en-US" dirty="0"/>
              <a:t>Click on the Academic Block and select Degree Evaluation.</a:t>
            </a:r>
          </a:p>
          <a:p>
            <a:endParaRPr lang="en-US" dirty="0"/>
          </a:p>
          <a:p>
            <a:endParaRPr lang="en-US" dirty="0"/>
          </a:p>
        </p:txBody>
      </p:sp>
      <p:pic>
        <p:nvPicPr>
          <p:cNvPr id="6" name="Picture 5" descr="picture of MyNCC portal login screen.">
            <a:extLst>
              <a:ext uri="{FF2B5EF4-FFF2-40B4-BE49-F238E27FC236}">
                <a16:creationId xmlns:a16="http://schemas.microsoft.com/office/drawing/2014/main" id="{461DCA50-B70E-3A48-9EB9-CC804BC0732B}"/>
              </a:ext>
            </a:extLst>
          </p:cNvPr>
          <p:cNvPicPr>
            <a:picLocks noChangeAspect="1"/>
          </p:cNvPicPr>
          <p:nvPr/>
        </p:nvPicPr>
        <p:blipFill>
          <a:blip r:embed="rId3"/>
          <a:stretch>
            <a:fillRect/>
          </a:stretch>
        </p:blipFill>
        <p:spPr>
          <a:xfrm>
            <a:off x="838200" y="2833101"/>
            <a:ext cx="4157546" cy="3747817"/>
          </a:xfrm>
          <a:prstGeom prst="rect">
            <a:avLst/>
          </a:prstGeom>
        </p:spPr>
      </p:pic>
      <p:pic>
        <p:nvPicPr>
          <p:cNvPr id="7" name="Picture 6" descr="Picture kof New Portal Academic selection screen.">
            <a:extLst>
              <a:ext uri="{FF2B5EF4-FFF2-40B4-BE49-F238E27FC236}">
                <a16:creationId xmlns:a16="http://schemas.microsoft.com/office/drawing/2014/main" id="{2314DF99-9927-2741-8DF6-1D9BF31039AC}"/>
              </a:ext>
            </a:extLst>
          </p:cNvPr>
          <p:cNvPicPr>
            <a:picLocks noChangeAspect="1"/>
          </p:cNvPicPr>
          <p:nvPr/>
        </p:nvPicPr>
        <p:blipFill>
          <a:blip r:embed="rId4"/>
          <a:stretch>
            <a:fillRect/>
          </a:stretch>
        </p:blipFill>
        <p:spPr>
          <a:xfrm>
            <a:off x="6724185" y="1949276"/>
            <a:ext cx="4204010" cy="2362091"/>
          </a:xfrm>
          <a:prstGeom prst="rect">
            <a:avLst/>
          </a:prstGeom>
        </p:spPr>
      </p:pic>
      <p:pic>
        <p:nvPicPr>
          <p:cNvPr id="5" name="Picture 4" descr="picture of Degree Evaluation link.">
            <a:extLst>
              <a:ext uri="{FF2B5EF4-FFF2-40B4-BE49-F238E27FC236}">
                <a16:creationId xmlns:a16="http://schemas.microsoft.com/office/drawing/2014/main" id="{F1C98BE5-4480-B549-BBB7-1867EAFEF8B1}"/>
              </a:ext>
            </a:extLst>
          </p:cNvPr>
          <p:cNvPicPr>
            <a:picLocks noChangeAspect="1"/>
          </p:cNvPicPr>
          <p:nvPr/>
        </p:nvPicPr>
        <p:blipFill>
          <a:blip r:embed="rId5"/>
          <a:stretch>
            <a:fillRect/>
          </a:stretch>
        </p:blipFill>
        <p:spPr>
          <a:xfrm>
            <a:off x="5806662" y="4584606"/>
            <a:ext cx="5916986" cy="1958911"/>
          </a:xfrm>
          <a:prstGeom prst="rect">
            <a:avLst/>
          </a:prstGeom>
        </p:spPr>
      </p:pic>
    </p:spTree>
    <p:extLst>
      <p:ext uri="{BB962C8B-B14F-4D97-AF65-F5344CB8AC3E}">
        <p14:creationId xmlns:p14="http://schemas.microsoft.com/office/powerpoint/2010/main" val="391592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0E59-F144-354A-A543-88343D8EF347}"/>
              </a:ext>
            </a:extLst>
          </p:cNvPr>
          <p:cNvSpPr>
            <a:spLocks noGrp="1"/>
          </p:cNvSpPr>
          <p:nvPr>
            <p:ph type="title"/>
          </p:nvPr>
        </p:nvSpPr>
        <p:spPr>
          <a:xfrm>
            <a:off x="838200" y="67415"/>
            <a:ext cx="10515600" cy="1325563"/>
          </a:xfrm>
        </p:spPr>
        <p:txBody>
          <a:bodyPr/>
          <a:lstStyle/>
          <a:p>
            <a:r>
              <a:rPr lang="en-US" dirty="0"/>
              <a:t>Worksheet Icons</a:t>
            </a:r>
          </a:p>
        </p:txBody>
      </p:sp>
      <p:sp>
        <p:nvSpPr>
          <p:cNvPr id="3" name="Content Placeholder 2">
            <a:extLst>
              <a:ext uri="{FF2B5EF4-FFF2-40B4-BE49-F238E27FC236}">
                <a16:creationId xmlns:a16="http://schemas.microsoft.com/office/drawing/2014/main" id="{891A1E48-592F-2C40-A697-21E05BBF9058}"/>
              </a:ext>
            </a:extLst>
          </p:cNvPr>
          <p:cNvSpPr>
            <a:spLocks noGrp="1"/>
          </p:cNvSpPr>
          <p:nvPr>
            <p:ph idx="1"/>
          </p:nvPr>
        </p:nvSpPr>
        <p:spPr>
          <a:xfrm>
            <a:off x="294491" y="1148316"/>
            <a:ext cx="11550180" cy="5096367"/>
          </a:xfrm>
        </p:spPr>
        <p:txBody>
          <a:bodyPr/>
          <a:lstStyle/>
          <a:p>
            <a:r>
              <a:rPr lang="en-US" dirty="0"/>
              <a:t>You arrive at the Worksheet landing page.</a:t>
            </a:r>
          </a:p>
          <a:p>
            <a:r>
              <a:rPr lang="en-US" dirty="0"/>
              <a:t>At the top right of the worksheet are the worksheet icons.</a:t>
            </a:r>
          </a:p>
          <a:p>
            <a:r>
              <a:rPr lang="en-US" dirty="0"/>
              <a:t>Use the </a:t>
            </a:r>
            <a:r>
              <a:rPr lang="en-US" b="1" dirty="0"/>
              <a:t>print icon </a:t>
            </a:r>
            <a:r>
              <a:rPr lang="en-US" dirty="0"/>
              <a:t>to print your student audit.  Select print to print to a selected printer.</a:t>
            </a:r>
          </a:p>
          <a:p>
            <a:r>
              <a:rPr lang="en-US" dirty="0"/>
              <a:t>Use the </a:t>
            </a:r>
            <a:r>
              <a:rPr lang="en-US" b="1" dirty="0"/>
              <a:t>email icon </a:t>
            </a:r>
            <a:r>
              <a:rPr lang="en-US" dirty="0"/>
              <a:t>to create and send an email to your Advisor.</a:t>
            </a:r>
          </a:p>
          <a:p>
            <a:r>
              <a:rPr lang="en-US" dirty="0"/>
              <a:t>Click the </a:t>
            </a:r>
            <a:r>
              <a:rPr lang="en-US" b="1" dirty="0"/>
              <a:t>ellipsis</a:t>
            </a:r>
            <a:r>
              <a:rPr lang="en-US" dirty="0"/>
              <a:t> to reveal additional actions.  Use the ellipsis to open the </a:t>
            </a:r>
            <a:r>
              <a:rPr lang="en-US" b="1" dirty="0"/>
              <a:t>GPA Calculator</a:t>
            </a:r>
            <a:r>
              <a:rPr lang="en-US" dirty="0"/>
              <a:t>, or </a:t>
            </a:r>
            <a:r>
              <a:rPr lang="en-US" b="1" dirty="0"/>
              <a:t>Class History</a:t>
            </a:r>
            <a:r>
              <a:rPr lang="en-US" dirty="0"/>
              <a:t>.</a:t>
            </a:r>
          </a:p>
          <a:p>
            <a:r>
              <a:rPr lang="en-US" dirty="0"/>
              <a:t>To generate an Audit, enter your </a:t>
            </a:r>
            <a:r>
              <a:rPr lang="en-US" b="1" dirty="0"/>
              <a:t>Student ID </a:t>
            </a:r>
            <a:r>
              <a:rPr lang="en-US" dirty="0"/>
              <a:t>or </a:t>
            </a:r>
            <a:r>
              <a:rPr lang="en-US" b="1" dirty="0"/>
              <a:t>name</a:t>
            </a:r>
            <a:r>
              <a:rPr lang="en-US" dirty="0"/>
              <a:t> into the appropriate field.</a:t>
            </a:r>
          </a:p>
          <a:p>
            <a:endParaRPr lang="en-US" dirty="0"/>
          </a:p>
        </p:txBody>
      </p:sp>
      <p:pic>
        <p:nvPicPr>
          <p:cNvPr id="5" name="Picture 4" descr="picture of worksheet icon screen.">
            <a:extLst>
              <a:ext uri="{FF2B5EF4-FFF2-40B4-BE49-F238E27FC236}">
                <a16:creationId xmlns:a16="http://schemas.microsoft.com/office/drawing/2014/main" id="{58E69FF3-58D7-8743-8B8A-D5F9ED4A1459}"/>
              </a:ext>
            </a:extLst>
          </p:cNvPr>
          <p:cNvPicPr>
            <a:picLocks noChangeAspect="1"/>
          </p:cNvPicPr>
          <p:nvPr/>
        </p:nvPicPr>
        <p:blipFill>
          <a:blip r:embed="rId2"/>
          <a:stretch>
            <a:fillRect/>
          </a:stretch>
        </p:blipFill>
        <p:spPr>
          <a:xfrm>
            <a:off x="347329" y="4690203"/>
            <a:ext cx="11612201" cy="1554480"/>
          </a:xfrm>
          <a:prstGeom prst="rect">
            <a:avLst/>
          </a:prstGeom>
          <a:ln>
            <a:solidFill>
              <a:schemeClr val="accent1"/>
            </a:solidFill>
          </a:ln>
        </p:spPr>
      </p:pic>
      <p:sp>
        <p:nvSpPr>
          <p:cNvPr id="4" name="Rectangle 3" descr="picture of worksheet icons.">
            <a:extLst>
              <a:ext uri="{FF2B5EF4-FFF2-40B4-BE49-F238E27FC236}">
                <a16:creationId xmlns:a16="http://schemas.microsoft.com/office/drawing/2014/main" id="{F8B78362-CBC4-454F-863F-6C142BC584F7}"/>
              </a:ext>
            </a:extLst>
          </p:cNvPr>
          <p:cNvSpPr/>
          <p:nvPr/>
        </p:nvSpPr>
        <p:spPr>
          <a:xfrm>
            <a:off x="10571356" y="4690203"/>
            <a:ext cx="1388174" cy="61777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picture of ID login">
            <a:extLst>
              <a:ext uri="{FF2B5EF4-FFF2-40B4-BE49-F238E27FC236}">
                <a16:creationId xmlns:a16="http://schemas.microsoft.com/office/drawing/2014/main" id="{B176FA83-2C42-AA4D-8BED-63328949A6DC}"/>
              </a:ext>
            </a:extLst>
          </p:cNvPr>
          <p:cNvSpPr/>
          <p:nvPr/>
        </p:nvSpPr>
        <p:spPr>
          <a:xfrm>
            <a:off x="643068" y="5731986"/>
            <a:ext cx="1341849" cy="5089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0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2D7-5EA1-374F-A11D-9EB71BEBAFEC}"/>
              </a:ext>
            </a:extLst>
          </p:cNvPr>
          <p:cNvSpPr>
            <a:spLocks noGrp="1"/>
          </p:cNvSpPr>
          <p:nvPr>
            <p:ph type="title"/>
          </p:nvPr>
        </p:nvSpPr>
        <p:spPr>
          <a:xfrm>
            <a:off x="838200" y="24885"/>
            <a:ext cx="10515600" cy="1325563"/>
          </a:xfrm>
        </p:spPr>
        <p:txBody>
          <a:bodyPr/>
          <a:lstStyle/>
          <a:p>
            <a:r>
              <a:rPr lang="en-US" dirty="0"/>
              <a:t>Academic Background Block</a:t>
            </a:r>
          </a:p>
        </p:txBody>
      </p:sp>
      <p:sp>
        <p:nvSpPr>
          <p:cNvPr id="3" name="Content Placeholder 2">
            <a:extLst>
              <a:ext uri="{FF2B5EF4-FFF2-40B4-BE49-F238E27FC236}">
                <a16:creationId xmlns:a16="http://schemas.microsoft.com/office/drawing/2014/main" id="{91DF7127-D06A-3645-B1E4-71077BB29B71}"/>
              </a:ext>
            </a:extLst>
          </p:cNvPr>
          <p:cNvSpPr>
            <a:spLocks noGrp="1"/>
          </p:cNvSpPr>
          <p:nvPr>
            <p:ph idx="1"/>
          </p:nvPr>
        </p:nvSpPr>
        <p:spPr>
          <a:xfrm>
            <a:off x="557939" y="935666"/>
            <a:ext cx="11183261" cy="5241298"/>
          </a:xfrm>
        </p:spPr>
        <p:txBody>
          <a:bodyPr/>
          <a:lstStyle/>
          <a:p>
            <a:r>
              <a:rPr lang="en-US" dirty="0"/>
              <a:t>The Degree Evaluations’ audit uses scribe blocks to </a:t>
            </a:r>
            <a:r>
              <a:rPr lang="en-US"/>
              <a:t>evaluate academic progress </a:t>
            </a:r>
            <a:r>
              <a:rPr lang="en-US" dirty="0"/>
              <a:t>against the college’s curriculum requirements.</a:t>
            </a:r>
          </a:p>
          <a:p>
            <a:r>
              <a:rPr lang="en-US" dirty="0">
                <a:solidFill>
                  <a:prstClr val="black"/>
                </a:solidFill>
                <a:cs typeface="Tahoma" pitchFamily="34" charset="0"/>
              </a:rPr>
              <a:t>The first block in the </a:t>
            </a:r>
            <a:r>
              <a:rPr lang="en-US" b="1" dirty="0">
                <a:solidFill>
                  <a:prstClr val="black"/>
                </a:solidFill>
                <a:cs typeface="Tahoma" pitchFamily="34" charset="0"/>
              </a:rPr>
              <a:t>Worksheet Audit</a:t>
            </a:r>
            <a:r>
              <a:rPr lang="en-US" dirty="0">
                <a:solidFill>
                  <a:prstClr val="black"/>
                </a:solidFill>
                <a:cs typeface="Tahoma" pitchFamily="34" charset="0"/>
              </a:rPr>
              <a:t> lists your </a:t>
            </a:r>
            <a:r>
              <a:rPr lang="en-US" b="1" dirty="0">
                <a:solidFill>
                  <a:prstClr val="black"/>
                </a:solidFill>
                <a:cs typeface="Tahoma" pitchFamily="34" charset="0"/>
              </a:rPr>
              <a:t>academic background</a:t>
            </a:r>
            <a:r>
              <a:rPr lang="en-US" dirty="0">
                <a:solidFill>
                  <a:prstClr val="black"/>
                </a:solidFill>
                <a:cs typeface="Tahoma" pitchFamily="34" charset="0"/>
              </a:rPr>
              <a:t>, including placement tests, credits, degree, program, and major.</a:t>
            </a:r>
          </a:p>
          <a:p>
            <a:r>
              <a:rPr lang="en-US" dirty="0"/>
              <a:t>If you are completing multiple degrees, Degree Evaluation lists multiple options in the Degree drop-down menu.  The worksheet will display each selected program’s audit individually.</a:t>
            </a:r>
          </a:p>
          <a:p>
            <a:r>
              <a:rPr lang="en-US" dirty="0"/>
              <a:t>If you are pursuing multiple majors within the same program, Degree Evaluation will display both majors’ details on a single audit.</a:t>
            </a:r>
          </a:p>
          <a:p>
            <a:endParaRPr lang="en-US" dirty="0"/>
          </a:p>
        </p:txBody>
      </p:sp>
      <p:pic>
        <p:nvPicPr>
          <p:cNvPr id="5" name="Picture 4" descr="picture of worksheet student info page.">
            <a:extLst>
              <a:ext uri="{FF2B5EF4-FFF2-40B4-BE49-F238E27FC236}">
                <a16:creationId xmlns:a16="http://schemas.microsoft.com/office/drawing/2014/main" id="{3BC0BC6E-6B91-524D-9E77-A4BD5C4060E1}"/>
              </a:ext>
            </a:extLst>
          </p:cNvPr>
          <p:cNvPicPr>
            <a:picLocks noChangeAspect="1"/>
          </p:cNvPicPr>
          <p:nvPr/>
        </p:nvPicPr>
        <p:blipFill>
          <a:blip r:embed="rId2"/>
          <a:stretch>
            <a:fillRect/>
          </a:stretch>
        </p:blipFill>
        <p:spPr>
          <a:xfrm>
            <a:off x="557939" y="4500223"/>
            <a:ext cx="11183261" cy="2103120"/>
          </a:xfrm>
          <a:prstGeom prst="rect">
            <a:avLst/>
          </a:prstGeom>
          <a:ln>
            <a:solidFill>
              <a:schemeClr val="accent1"/>
            </a:solidFill>
          </a:ln>
        </p:spPr>
      </p:pic>
      <p:sp>
        <p:nvSpPr>
          <p:cNvPr id="6" name="Rectangle 5" descr="picture of degree infornation,">
            <a:extLst>
              <a:ext uri="{FF2B5EF4-FFF2-40B4-BE49-F238E27FC236}">
                <a16:creationId xmlns:a16="http://schemas.microsoft.com/office/drawing/2014/main" id="{6F291C60-0520-674D-90E4-2B0957BADACB}"/>
              </a:ext>
            </a:extLst>
          </p:cNvPr>
          <p:cNvSpPr/>
          <p:nvPr/>
        </p:nvSpPr>
        <p:spPr>
          <a:xfrm>
            <a:off x="8028880" y="4803493"/>
            <a:ext cx="3347222" cy="5490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picture of student academic background.">
            <a:extLst>
              <a:ext uri="{FF2B5EF4-FFF2-40B4-BE49-F238E27FC236}">
                <a16:creationId xmlns:a16="http://schemas.microsoft.com/office/drawing/2014/main" id="{BE3A6161-2F89-674E-A714-B7D8D5825CB7}"/>
              </a:ext>
            </a:extLst>
          </p:cNvPr>
          <p:cNvSpPr/>
          <p:nvPr/>
        </p:nvSpPr>
        <p:spPr>
          <a:xfrm>
            <a:off x="754578" y="5491151"/>
            <a:ext cx="10106710" cy="98908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52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3B20-D189-7648-9FB0-5EE3DB85E457}"/>
              </a:ext>
            </a:extLst>
          </p:cNvPr>
          <p:cNvSpPr>
            <a:spLocks noGrp="1"/>
          </p:cNvSpPr>
          <p:nvPr>
            <p:ph type="title"/>
          </p:nvPr>
        </p:nvSpPr>
        <p:spPr>
          <a:xfrm>
            <a:off x="838200" y="67415"/>
            <a:ext cx="10515600" cy="1325563"/>
          </a:xfrm>
        </p:spPr>
        <p:txBody>
          <a:bodyPr/>
          <a:lstStyle/>
          <a:p>
            <a:r>
              <a:rPr lang="en-US" dirty="0"/>
              <a:t>Program Summary Block </a:t>
            </a:r>
          </a:p>
        </p:txBody>
      </p:sp>
      <p:sp>
        <p:nvSpPr>
          <p:cNvPr id="3" name="Content Placeholder 2">
            <a:extLst>
              <a:ext uri="{FF2B5EF4-FFF2-40B4-BE49-F238E27FC236}">
                <a16:creationId xmlns:a16="http://schemas.microsoft.com/office/drawing/2014/main" id="{29770583-1312-2448-96BB-BD3EBC760D79}"/>
              </a:ext>
            </a:extLst>
          </p:cNvPr>
          <p:cNvSpPr>
            <a:spLocks noGrp="1"/>
          </p:cNvSpPr>
          <p:nvPr>
            <p:ph idx="1"/>
          </p:nvPr>
        </p:nvSpPr>
        <p:spPr>
          <a:xfrm>
            <a:off x="396846" y="1204332"/>
            <a:ext cx="11524890" cy="4972631"/>
          </a:xfrm>
        </p:spPr>
        <p:txBody>
          <a:bodyPr/>
          <a:lstStyle/>
          <a:p>
            <a:r>
              <a:rPr lang="en-US" dirty="0"/>
              <a:t>For the selected program, Degree Evaluation summarizes the percentage of Program Requirements along with the overall Grade Point Average.  </a:t>
            </a:r>
          </a:p>
          <a:p>
            <a:endParaRPr lang="en-US" dirty="0"/>
          </a:p>
          <a:p>
            <a:endParaRPr lang="en-US" dirty="0"/>
          </a:p>
        </p:txBody>
      </p:sp>
      <p:pic>
        <p:nvPicPr>
          <p:cNvPr id="7" name="Picture 6" descr="picture of student summary block.">
            <a:extLst>
              <a:ext uri="{FF2B5EF4-FFF2-40B4-BE49-F238E27FC236}">
                <a16:creationId xmlns:a16="http://schemas.microsoft.com/office/drawing/2014/main" id="{93579939-9F5A-074E-9873-F15936E2A4C2}"/>
              </a:ext>
            </a:extLst>
          </p:cNvPr>
          <p:cNvPicPr>
            <a:picLocks noChangeAspect="1"/>
          </p:cNvPicPr>
          <p:nvPr/>
        </p:nvPicPr>
        <p:blipFill>
          <a:blip r:embed="rId2"/>
          <a:stretch>
            <a:fillRect/>
          </a:stretch>
        </p:blipFill>
        <p:spPr>
          <a:xfrm>
            <a:off x="396846" y="2854844"/>
            <a:ext cx="11524891" cy="2194560"/>
          </a:xfrm>
          <a:prstGeom prst="rect">
            <a:avLst/>
          </a:prstGeom>
          <a:ln>
            <a:solidFill>
              <a:schemeClr val="accent1"/>
            </a:solidFill>
          </a:ln>
        </p:spPr>
      </p:pic>
      <p:sp>
        <p:nvSpPr>
          <p:cNvPr id="5" name="Rectangle 4" descr="picture of student summary">
            <a:extLst>
              <a:ext uri="{FF2B5EF4-FFF2-40B4-BE49-F238E27FC236}">
                <a16:creationId xmlns:a16="http://schemas.microsoft.com/office/drawing/2014/main" id="{5009BC33-4837-6547-99E0-57E0C2910E66}"/>
              </a:ext>
            </a:extLst>
          </p:cNvPr>
          <p:cNvSpPr/>
          <p:nvPr/>
        </p:nvSpPr>
        <p:spPr>
          <a:xfrm>
            <a:off x="3465449" y="3547152"/>
            <a:ext cx="3136073" cy="15022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31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B851-588F-E040-AB5E-34FEE223C411}"/>
              </a:ext>
            </a:extLst>
          </p:cNvPr>
          <p:cNvSpPr>
            <a:spLocks noGrp="1"/>
          </p:cNvSpPr>
          <p:nvPr>
            <p:ph type="title"/>
          </p:nvPr>
        </p:nvSpPr>
        <p:spPr>
          <a:xfrm>
            <a:off x="838200" y="67415"/>
            <a:ext cx="10515600" cy="1325563"/>
          </a:xfrm>
        </p:spPr>
        <p:txBody>
          <a:bodyPr/>
          <a:lstStyle/>
          <a:p>
            <a:r>
              <a:rPr lang="en-US" dirty="0"/>
              <a:t>Program Requirements Block</a:t>
            </a:r>
          </a:p>
        </p:txBody>
      </p:sp>
      <p:sp>
        <p:nvSpPr>
          <p:cNvPr id="3" name="Content Placeholder 2">
            <a:extLst>
              <a:ext uri="{FF2B5EF4-FFF2-40B4-BE49-F238E27FC236}">
                <a16:creationId xmlns:a16="http://schemas.microsoft.com/office/drawing/2014/main" id="{200856E0-6416-BB4B-90D2-C6B55744A58C}"/>
              </a:ext>
            </a:extLst>
          </p:cNvPr>
          <p:cNvSpPr>
            <a:spLocks noGrp="1"/>
          </p:cNvSpPr>
          <p:nvPr>
            <p:ph idx="1"/>
          </p:nvPr>
        </p:nvSpPr>
        <p:spPr>
          <a:xfrm>
            <a:off x="379141" y="1020726"/>
            <a:ext cx="11454271" cy="5156237"/>
          </a:xfrm>
        </p:spPr>
        <p:txBody>
          <a:bodyPr/>
          <a:lstStyle/>
          <a:p>
            <a:r>
              <a:rPr lang="en-US" dirty="0"/>
              <a:t>In the Program Requirements block, the resulting audit lists a summary of complete and incomplete requirements along with instructions for </a:t>
            </a:r>
            <a:r>
              <a:rPr lang="en-US" b="1" dirty="0"/>
              <a:t>program completion</a:t>
            </a:r>
            <a:r>
              <a:rPr lang="en-US" dirty="0"/>
              <a:t>, </a:t>
            </a:r>
            <a:r>
              <a:rPr lang="en-US" b="1" dirty="0"/>
              <a:t>still needed sections </a:t>
            </a:r>
            <a:r>
              <a:rPr lang="en-US" dirty="0"/>
              <a:t>and </a:t>
            </a:r>
            <a:r>
              <a:rPr lang="en-US" b="1" dirty="0"/>
              <a:t>included blocks</a:t>
            </a:r>
            <a:r>
              <a:rPr lang="en-US" dirty="0"/>
              <a:t>. The total number of </a:t>
            </a:r>
            <a:r>
              <a:rPr lang="en-US" b="1" dirty="0"/>
              <a:t>credit hours</a:t>
            </a:r>
            <a:r>
              <a:rPr lang="en-US" dirty="0"/>
              <a:t>, </a:t>
            </a:r>
            <a:r>
              <a:rPr lang="en-US" b="1" dirty="0"/>
              <a:t>required</a:t>
            </a:r>
            <a:r>
              <a:rPr lang="en-US" dirty="0"/>
              <a:t> and </a:t>
            </a:r>
            <a:r>
              <a:rPr lang="en-US" b="1" dirty="0"/>
              <a:t>applied</a:t>
            </a:r>
            <a:r>
              <a:rPr lang="en-US" dirty="0"/>
              <a:t> </a:t>
            </a:r>
            <a:r>
              <a:rPr lang="en-US"/>
              <a:t>are also included </a:t>
            </a:r>
            <a:r>
              <a:rPr lang="en-US" dirty="0"/>
              <a:t>in the heading bar.</a:t>
            </a:r>
          </a:p>
          <a:p>
            <a:r>
              <a:rPr lang="en-US" dirty="0"/>
              <a:t>Click </a:t>
            </a:r>
            <a:r>
              <a:rPr lang="en-US" b="1" dirty="0"/>
              <a:t>Still Needed Section </a:t>
            </a:r>
            <a:r>
              <a:rPr lang="en-US" dirty="0"/>
              <a:t>and </a:t>
            </a:r>
            <a:r>
              <a:rPr lang="en-US" b="1" dirty="0"/>
              <a:t>Blocks included </a:t>
            </a:r>
            <a:r>
              <a:rPr lang="en-US" dirty="0"/>
              <a:t>hyperlinks to view additional information.</a:t>
            </a:r>
          </a:p>
          <a:p>
            <a:endParaRPr lang="en-US" dirty="0"/>
          </a:p>
        </p:txBody>
      </p:sp>
      <p:pic>
        <p:nvPicPr>
          <p:cNvPr id="4" name="Picture 3" descr="picture of program requirements block,">
            <a:extLst>
              <a:ext uri="{FF2B5EF4-FFF2-40B4-BE49-F238E27FC236}">
                <a16:creationId xmlns:a16="http://schemas.microsoft.com/office/drawing/2014/main" id="{84BFEA56-1CF3-1242-BF99-4E29AD2A338C}"/>
              </a:ext>
            </a:extLst>
          </p:cNvPr>
          <p:cNvPicPr>
            <a:picLocks noChangeAspect="1"/>
          </p:cNvPicPr>
          <p:nvPr/>
        </p:nvPicPr>
        <p:blipFill>
          <a:blip r:embed="rId2"/>
          <a:stretch>
            <a:fillRect/>
          </a:stretch>
        </p:blipFill>
        <p:spPr>
          <a:xfrm>
            <a:off x="1862666" y="2976857"/>
            <a:ext cx="7586133" cy="3449615"/>
          </a:xfrm>
          <a:prstGeom prst="rect">
            <a:avLst/>
          </a:prstGeom>
          <a:ln>
            <a:solidFill>
              <a:schemeClr val="accent1"/>
            </a:solidFill>
          </a:ln>
        </p:spPr>
      </p:pic>
      <p:sp>
        <p:nvSpPr>
          <p:cNvPr id="5" name="Rectangle 4" descr="picture of program section hyperlinks.">
            <a:extLst>
              <a:ext uri="{FF2B5EF4-FFF2-40B4-BE49-F238E27FC236}">
                <a16:creationId xmlns:a16="http://schemas.microsoft.com/office/drawing/2014/main" id="{BB04D5F9-FD00-4E42-8E0A-B8488AFBD688}"/>
              </a:ext>
            </a:extLst>
          </p:cNvPr>
          <p:cNvSpPr/>
          <p:nvPr/>
        </p:nvSpPr>
        <p:spPr>
          <a:xfrm>
            <a:off x="3982120" y="4701664"/>
            <a:ext cx="3935245" cy="5617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picture of block hyperlinks.">
            <a:extLst>
              <a:ext uri="{FF2B5EF4-FFF2-40B4-BE49-F238E27FC236}">
                <a16:creationId xmlns:a16="http://schemas.microsoft.com/office/drawing/2014/main" id="{F6D6D384-A29B-324D-9C16-7DE5CCFD8C31}"/>
              </a:ext>
            </a:extLst>
          </p:cNvPr>
          <p:cNvSpPr/>
          <p:nvPr/>
        </p:nvSpPr>
        <p:spPr>
          <a:xfrm>
            <a:off x="1926581" y="5367021"/>
            <a:ext cx="2221673" cy="8099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picture of student credts.">
            <a:extLst>
              <a:ext uri="{FF2B5EF4-FFF2-40B4-BE49-F238E27FC236}">
                <a16:creationId xmlns:a16="http://schemas.microsoft.com/office/drawing/2014/main" id="{5757B16F-4D1E-AA43-9B3C-46A5A4D1A48D}"/>
              </a:ext>
            </a:extLst>
          </p:cNvPr>
          <p:cNvSpPr/>
          <p:nvPr/>
        </p:nvSpPr>
        <p:spPr>
          <a:xfrm>
            <a:off x="1926581" y="3374918"/>
            <a:ext cx="2055539" cy="26037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4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C83FDA-DE36-EB48-8AB7-0F9253B8A76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31183" y="2620690"/>
            <a:ext cx="6397099" cy="3950208"/>
          </a:xfrm>
          <a:prstGeom prst="rect">
            <a:avLst/>
          </a:prstGeom>
          <a:ln>
            <a:solidFill>
              <a:schemeClr val="tx1"/>
            </a:solidFill>
          </a:ln>
        </p:spPr>
      </p:pic>
      <p:sp>
        <p:nvSpPr>
          <p:cNvPr id="2" name="Title 1">
            <a:extLst>
              <a:ext uri="{FF2B5EF4-FFF2-40B4-BE49-F238E27FC236}">
                <a16:creationId xmlns:a16="http://schemas.microsoft.com/office/drawing/2014/main" id="{74B37F03-F1B7-8948-A19D-592404E04523}"/>
              </a:ext>
            </a:extLst>
          </p:cNvPr>
          <p:cNvSpPr>
            <a:spLocks noGrp="1"/>
          </p:cNvSpPr>
          <p:nvPr>
            <p:ph type="title"/>
          </p:nvPr>
        </p:nvSpPr>
        <p:spPr>
          <a:xfrm>
            <a:off x="838200" y="-16607"/>
            <a:ext cx="10515600" cy="1325563"/>
          </a:xfrm>
        </p:spPr>
        <p:txBody>
          <a:bodyPr/>
          <a:lstStyle/>
          <a:p>
            <a:r>
              <a:rPr lang="en-US" dirty="0"/>
              <a:t>Additional Sections and Blocks</a:t>
            </a:r>
          </a:p>
        </p:txBody>
      </p:sp>
      <p:sp>
        <p:nvSpPr>
          <p:cNvPr id="3" name="Content Placeholder 2">
            <a:extLst>
              <a:ext uri="{FF2B5EF4-FFF2-40B4-BE49-F238E27FC236}">
                <a16:creationId xmlns:a16="http://schemas.microsoft.com/office/drawing/2014/main" id="{CA0C0C94-41B1-3D4A-AF88-A040A9BC9EC7}"/>
              </a:ext>
            </a:extLst>
          </p:cNvPr>
          <p:cNvSpPr>
            <a:spLocks noGrp="1"/>
          </p:cNvSpPr>
          <p:nvPr>
            <p:ph idx="1"/>
          </p:nvPr>
        </p:nvSpPr>
        <p:spPr>
          <a:xfrm>
            <a:off x="228601" y="825190"/>
            <a:ext cx="11700164" cy="6004813"/>
          </a:xfrm>
        </p:spPr>
        <p:txBody>
          <a:bodyPr/>
          <a:lstStyle/>
          <a:p>
            <a:r>
              <a:rPr lang="en-US" dirty="0"/>
              <a:t>Along with program requirements, the worksheet contains sections and blocks for SUNY General Education Requirements, courses currently in progress, ineligible credits, and courses not used (courses that have been taken but do not meet any degree requirement), notes and more.  </a:t>
            </a:r>
          </a:p>
          <a:p>
            <a:r>
              <a:rPr lang="en-US" dirty="0"/>
              <a:t>Click a section drop-down arrow to expand or collapse it.</a:t>
            </a:r>
          </a:p>
          <a:p>
            <a:endParaRPr lang="en-US" dirty="0"/>
          </a:p>
        </p:txBody>
      </p:sp>
      <p:sp>
        <p:nvSpPr>
          <p:cNvPr id="7" name="TextBox 6">
            <a:extLst>
              <a:ext uri="{FF2B5EF4-FFF2-40B4-BE49-F238E27FC236}">
                <a16:creationId xmlns:a16="http://schemas.microsoft.com/office/drawing/2014/main" id="{726ED491-C1EE-374C-8BCD-B7DA2F8A3282}"/>
              </a:ext>
              <a:ext uri="{C183D7F6-B498-43B3-948B-1728B52AA6E4}">
                <adec:decorative xmlns:adec="http://schemas.microsoft.com/office/drawing/2017/decorative" val="1"/>
              </a:ext>
            </a:extLst>
          </p:cNvPr>
          <p:cNvSpPr txBox="1"/>
          <p:nvPr/>
        </p:nvSpPr>
        <p:spPr>
          <a:xfrm>
            <a:off x="3214624" y="2664694"/>
            <a:ext cx="1332853" cy="261610"/>
          </a:xfrm>
          <a:prstGeom prst="rect">
            <a:avLst/>
          </a:prstGeom>
          <a:noFill/>
        </p:spPr>
        <p:txBody>
          <a:bodyPr wrap="square" rtlCol="0">
            <a:spAutoFit/>
          </a:bodyPr>
          <a:lstStyle/>
          <a:p>
            <a:r>
              <a:rPr lang="en-US" sz="1100" dirty="0"/>
              <a:t>Associate in Arts</a:t>
            </a:r>
          </a:p>
        </p:txBody>
      </p:sp>
      <p:sp>
        <p:nvSpPr>
          <p:cNvPr id="8" name="TextBox 7">
            <a:extLst>
              <a:ext uri="{FF2B5EF4-FFF2-40B4-BE49-F238E27FC236}">
                <a16:creationId xmlns:a16="http://schemas.microsoft.com/office/drawing/2014/main" id="{F0680C9C-344B-8640-92F1-E78F21E73B61}"/>
              </a:ext>
              <a:ext uri="{C183D7F6-B498-43B3-948B-1728B52AA6E4}">
                <adec:decorative xmlns:adec="http://schemas.microsoft.com/office/drawing/2017/decorative" val="1"/>
              </a:ext>
            </a:extLst>
          </p:cNvPr>
          <p:cNvSpPr txBox="1"/>
          <p:nvPr/>
        </p:nvSpPr>
        <p:spPr>
          <a:xfrm>
            <a:off x="3191246" y="4870397"/>
            <a:ext cx="1384475" cy="261610"/>
          </a:xfrm>
          <a:prstGeom prst="rect">
            <a:avLst/>
          </a:prstGeom>
          <a:noFill/>
        </p:spPr>
        <p:txBody>
          <a:bodyPr wrap="square" rtlCol="0">
            <a:spAutoFit/>
          </a:bodyPr>
          <a:lstStyle/>
          <a:p>
            <a:r>
              <a:rPr lang="en-US" sz="1100" dirty="0"/>
              <a:t>Courses Ineligible</a:t>
            </a:r>
          </a:p>
        </p:txBody>
      </p:sp>
      <p:sp>
        <p:nvSpPr>
          <p:cNvPr id="9" name="Rectangle 8">
            <a:extLst>
              <a:ext uri="{FF2B5EF4-FFF2-40B4-BE49-F238E27FC236}">
                <a16:creationId xmlns:a16="http://schemas.microsoft.com/office/drawing/2014/main" id="{81EDB751-75AD-F749-9DE5-8EE5EE175A8C}"/>
              </a:ext>
              <a:ext uri="{C183D7F6-B498-43B3-948B-1728B52AA6E4}">
                <adec:decorative xmlns:adec="http://schemas.microsoft.com/office/drawing/2017/decorative" val="1"/>
              </a:ext>
            </a:extLst>
          </p:cNvPr>
          <p:cNvSpPr/>
          <p:nvPr/>
        </p:nvSpPr>
        <p:spPr>
          <a:xfrm>
            <a:off x="9049406" y="2620690"/>
            <a:ext cx="570189" cy="51241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2B2C58-CA92-5640-9D30-2EECCDFA8FDD}"/>
              </a:ext>
              <a:ext uri="{C183D7F6-B498-43B3-948B-1728B52AA6E4}">
                <adec:decorative xmlns:adec="http://schemas.microsoft.com/office/drawing/2017/decorative" val="1"/>
              </a:ext>
            </a:extLst>
          </p:cNvPr>
          <p:cNvSpPr txBox="1"/>
          <p:nvPr/>
        </p:nvSpPr>
        <p:spPr>
          <a:xfrm>
            <a:off x="3202786" y="3389763"/>
            <a:ext cx="1614273" cy="261610"/>
          </a:xfrm>
          <a:prstGeom prst="rect">
            <a:avLst/>
          </a:prstGeom>
          <a:noFill/>
        </p:spPr>
        <p:txBody>
          <a:bodyPr wrap="square" rtlCol="0">
            <a:spAutoFit/>
          </a:bodyPr>
          <a:lstStyle/>
          <a:p>
            <a:r>
              <a:rPr lang="en-US" sz="1100" dirty="0"/>
              <a:t>SUNY General Education</a:t>
            </a:r>
          </a:p>
        </p:txBody>
      </p:sp>
      <p:sp>
        <p:nvSpPr>
          <p:cNvPr id="11" name="TextBox 10">
            <a:extLst>
              <a:ext uri="{FF2B5EF4-FFF2-40B4-BE49-F238E27FC236}">
                <a16:creationId xmlns:a16="http://schemas.microsoft.com/office/drawing/2014/main" id="{C4637D92-2921-F448-9F85-4D7431E3477C}"/>
              </a:ext>
              <a:ext uri="{C183D7F6-B498-43B3-948B-1728B52AA6E4}">
                <adec:decorative xmlns:adec="http://schemas.microsoft.com/office/drawing/2017/decorative" val="1"/>
              </a:ext>
            </a:extLst>
          </p:cNvPr>
          <p:cNvSpPr txBox="1"/>
          <p:nvPr/>
        </p:nvSpPr>
        <p:spPr>
          <a:xfrm>
            <a:off x="3197478" y="5576045"/>
            <a:ext cx="1384475" cy="261610"/>
          </a:xfrm>
          <a:prstGeom prst="rect">
            <a:avLst/>
          </a:prstGeom>
          <a:noFill/>
        </p:spPr>
        <p:txBody>
          <a:bodyPr wrap="square" rtlCol="0">
            <a:spAutoFit/>
          </a:bodyPr>
          <a:lstStyle/>
          <a:p>
            <a:r>
              <a:rPr lang="en-US" sz="1100" dirty="0"/>
              <a:t>Courses Not Used</a:t>
            </a:r>
          </a:p>
        </p:txBody>
      </p:sp>
      <p:sp>
        <p:nvSpPr>
          <p:cNvPr id="12" name="TextBox 11">
            <a:extLst>
              <a:ext uri="{FF2B5EF4-FFF2-40B4-BE49-F238E27FC236}">
                <a16:creationId xmlns:a16="http://schemas.microsoft.com/office/drawing/2014/main" id="{E8269512-A054-A94C-BE2F-8C5048F70AD6}"/>
              </a:ext>
              <a:ext uri="{C183D7F6-B498-43B3-948B-1728B52AA6E4}">
                <adec:decorative xmlns:adec="http://schemas.microsoft.com/office/drawing/2017/decorative" val="1"/>
              </a:ext>
            </a:extLst>
          </p:cNvPr>
          <p:cNvSpPr txBox="1"/>
          <p:nvPr/>
        </p:nvSpPr>
        <p:spPr>
          <a:xfrm>
            <a:off x="3188540" y="6062981"/>
            <a:ext cx="750973" cy="261610"/>
          </a:xfrm>
          <a:prstGeom prst="rect">
            <a:avLst/>
          </a:prstGeom>
          <a:noFill/>
        </p:spPr>
        <p:txBody>
          <a:bodyPr wrap="square" rtlCol="0">
            <a:spAutoFit/>
          </a:bodyPr>
          <a:lstStyle/>
          <a:p>
            <a:r>
              <a:rPr lang="en-US" sz="1100" dirty="0"/>
              <a:t>Notes</a:t>
            </a:r>
          </a:p>
        </p:txBody>
      </p:sp>
      <p:sp>
        <p:nvSpPr>
          <p:cNvPr id="13" name="TextBox 12">
            <a:extLst>
              <a:ext uri="{FF2B5EF4-FFF2-40B4-BE49-F238E27FC236}">
                <a16:creationId xmlns:a16="http://schemas.microsoft.com/office/drawing/2014/main" id="{DAD8C4F7-EABA-2E47-BE6A-9AAC7DF304A6}"/>
              </a:ext>
              <a:ext uri="{C183D7F6-B498-43B3-948B-1728B52AA6E4}">
                <adec:decorative xmlns:adec="http://schemas.microsoft.com/office/drawing/2017/decorative" val="1"/>
              </a:ext>
            </a:extLst>
          </p:cNvPr>
          <p:cNvSpPr txBox="1"/>
          <p:nvPr/>
        </p:nvSpPr>
        <p:spPr>
          <a:xfrm>
            <a:off x="3187531" y="4153009"/>
            <a:ext cx="1384475" cy="261610"/>
          </a:xfrm>
          <a:prstGeom prst="rect">
            <a:avLst/>
          </a:prstGeom>
          <a:noFill/>
        </p:spPr>
        <p:txBody>
          <a:bodyPr wrap="square" rtlCol="0">
            <a:spAutoFit/>
          </a:bodyPr>
          <a:lstStyle/>
          <a:p>
            <a:r>
              <a:rPr lang="en-US" sz="1100" dirty="0"/>
              <a:t>In-Progress</a:t>
            </a:r>
          </a:p>
        </p:txBody>
      </p:sp>
      <p:sp>
        <p:nvSpPr>
          <p:cNvPr id="14" name="Rectangle 13">
            <a:extLst>
              <a:ext uri="{FF2B5EF4-FFF2-40B4-BE49-F238E27FC236}">
                <a16:creationId xmlns:a16="http://schemas.microsoft.com/office/drawing/2014/main" id="{5A880CA6-DC70-A640-964A-13B72F84DA9C}"/>
              </a:ext>
              <a:ext uri="{C183D7F6-B498-43B3-948B-1728B52AA6E4}">
                <adec:decorative xmlns:adec="http://schemas.microsoft.com/office/drawing/2017/decorative" val="1"/>
              </a:ext>
            </a:extLst>
          </p:cNvPr>
          <p:cNvSpPr/>
          <p:nvPr/>
        </p:nvSpPr>
        <p:spPr>
          <a:xfrm>
            <a:off x="3225631" y="2629368"/>
            <a:ext cx="1548471" cy="4406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3E6BDA-9ED6-2E42-91C8-FFCC3B6C3A72}"/>
              </a:ext>
              <a:ext uri="{C183D7F6-B498-43B3-948B-1728B52AA6E4}">
                <adec:decorative xmlns:adec="http://schemas.microsoft.com/office/drawing/2017/decorative" val="1"/>
              </a:ext>
            </a:extLst>
          </p:cNvPr>
          <p:cNvSpPr/>
          <p:nvPr/>
        </p:nvSpPr>
        <p:spPr>
          <a:xfrm>
            <a:off x="3268588" y="3317420"/>
            <a:ext cx="1548471" cy="4975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26EC199-5E39-5446-8B8B-FBFB32A3918E}"/>
              </a:ext>
              <a:ext uri="{C183D7F6-B498-43B3-948B-1728B52AA6E4}">
                <adec:decorative xmlns:adec="http://schemas.microsoft.com/office/drawing/2017/decorative" val="1"/>
              </a:ext>
            </a:extLst>
          </p:cNvPr>
          <p:cNvSpPr/>
          <p:nvPr/>
        </p:nvSpPr>
        <p:spPr>
          <a:xfrm>
            <a:off x="3247323" y="4060370"/>
            <a:ext cx="1548471" cy="4975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D09250-2520-EE48-AD98-57B789E5E0E7}"/>
              </a:ext>
              <a:ext uri="{C183D7F6-B498-43B3-948B-1728B52AA6E4}">
                <adec:decorative xmlns:adec="http://schemas.microsoft.com/office/drawing/2017/decorative" val="1"/>
              </a:ext>
            </a:extLst>
          </p:cNvPr>
          <p:cNvSpPr/>
          <p:nvPr/>
        </p:nvSpPr>
        <p:spPr>
          <a:xfrm>
            <a:off x="3247323" y="4727120"/>
            <a:ext cx="1548471" cy="4975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889983-7368-8842-AA4F-D85E58BE2019}"/>
              </a:ext>
              <a:ext uri="{C183D7F6-B498-43B3-948B-1728B52AA6E4}">
                <adec:decorative xmlns:adec="http://schemas.microsoft.com/office/drawing/2017/decorative" val="1"/>
              </a:ext>
            </a:extLst>
          </p:cNvPr>
          <p:cNvSpPr/>
          <p:nvPr/>
        </p:nvSpPr>
        <p:spPr>
          <a:xfrm>
            <a:off x="3249538" y="5489120"/>
            <a:ext cx="1548471" cy="4975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E364F9F-9258-3543-8455-EF113D70BD31}"/>
              </a:ext>
              <a:ext uri="{C183D7F6-B498-43B3-948B-1728B52AA6E4}">
                <adec:decorative xmlns:adec="http://schemas.microsoft.com/office/drawing/2017/decorative" val="1"/>
              </a:ext>
            </a:extLst>
          </p:cNvPr>
          <p:cNvSpPr/>
          <p:nvPr/>
        </p:nvSpPr>
        <p:spPr>
          <a:xfrm>
            <a:off x="3249538" y="5946320"/>
            <a:ext cx="1548471" cy="4975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59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 calcmode="lin" valueType="num">
                                      <p:cBhvr additive="base">
                                        <p:cTn id="5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P spid="12" grpId="0"/>
      <p:bldP spid="13" grpId="0"/>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E942-E2BF-7F4D-8EF1-2A280B4A0147}"/>
              </a:ext>
            </a:extLst>
          </p:cNvPr>
          <p:cNvSpPr>
            <a:spLocks noGrp="1"/>
          </p:cNvSpPr>
          <p:nvPr>
            <p:ph type="title"/>
          </p:nvPr>
        </p:nvSpPr>
        <p:spPr>
          <a:xfrm>
            <a:off x="838200" y="72970"/>
            <a:ext cx="10515600" cy="1511394"/>
          </a:xfrm>
        </p:spPr>
        <p:txBody>
          <a:bodyPr/>
          <a:lstStyle/>
          <a:p>
            <a:r>
              <a:rPr lang="en-US" dirty="0"/>
              <a:t>Developmental Requirements Section</a:t>
            </a:r>
          </a:p>
        </p:txBody>
      </p:sp>
      <p:sp>
        <p:nvSpPr>
          <p:cNvPr id="3" name="Content Placeholder 2">
            <a:extLst>
              <a:ext uri="{FF2B5EF4-FFF2-40B4-BE49-F238E27FC236}">
                <a16:creationId xmlns:a16="http://schemas.microsoft.com/office/drawing/2014/main" id="{74323B71-C210-7546-8509-AAF01C30960B}"/>
              </a:ext>
            </a:extLst>
          </p:cNvPr>
          <p:cNvSpPr>
            <a:spLocks noGrp="1"/>
          </p:cNvSpPr>
          <p:nvPr>
            <p:ph idx="1"/>
          </p:nvPr>
        </p:nvSpPr>
        <p:spPr>
          <a:xfrm>
            <a:off x="238897" y="1148316"/>
            <a:ext cx="11714205" cy="5028647"/>
          </a:xfrm>
        </p:spPr>
        <p:txBody>
          <a:bodyPr/>
          <a:lstStyle/>
          <a:p>
            <a:pPr marL="342900" indent="-342900" fontAlgn="base">
              <a:spcBef>
                <a:spcPct val="50000"/>
              </a:spcBef>
              <a:spcAft>
                <a:spcPct val="0"/>
              </a:spcAft>
              <a:buFont typeface="Wingdings" panose="05000000000000000000" pitchFamily="2" charset="2"/>
              <a:buChar char="§"/>
              <a:defRPr/>
            </a:pPr>
            <a:r>
              <a:rPr lang="en-US" dirty="0">
                <a:cs typeface="Tahoma" pitchFamily="34" charset="0"/>
              </a:rPr>
              <a:t>This section lists required </a:t>
            </a:r>
            <a:r>
              <a:rPr lang="en-US" b="1" dirty="0">
                <a:cs typeface="Tahoma" pitchFamily="34" charset="0"/>
              </a:rPr>
              <a:t>non-credit </a:t>
            </a:r>
            <a:r>
              <a:rPr lang="en-US" dirty="0">
                <a:cs typeface="Tahoma" pitchFamily="34" charset="0"/>
              </a:rPr>
              <a:t>courses based on the results of </a:t>
            </a:r>
            <a:r>
              <a:rPr lang="en-US" b="1" dirty="0">
                <a:cs typeface="Tahoma" pitchFamily="34" charset="0"/>
              </a:rPr>
              <a:t>NCC placement </a:t>
            </a:r>
            <a:r>
              <a:rPr lang="en-US" dirty="0">
                <a:cs typeface="Tahoma" pitchFamily="34" charset="0"/>
              </a:rPr>
              <a:t>tests. For example, you </a:t>
            </a:r>
            <a:r>
              <a:rPr lang="en-US" dirty="0"/>
              <a:t>may need to take a class </a:t>
            </a:r>
            <a:r>
              <a:rPr lang="en-US"/>
              <a:t>in developmental </a:t>
            </a:r>
            <a:r>
              <a:rPr lang="en-US" dirty="0"/>
              <a:t>English, Reading, or Math</a:t>
            </a:r>
            <a:r>
              <a:rPr lang="en-US" dirty="0">
                <a:cs typeface="Tahoma" pitchFamily="34" charset="0"/>
              </a:rPr>
              <a:t>.</a:t>
            </a:r>
          </a:p>
          <a:p>
            <a:pPr marL="342900" indent="-342900" fontAlgn="base">
              <a:spcBef>
                <a:spcPct val="50000"/>
              </a:spcBef>
              <a:spcAft>
                <a:spcPct val="0"/>
              </a:spcAft>
              <a:buFont typeface="Wingdings" panose="05000000000000000000" pitchFamily="2" charset="2"/>
              <a:buChar char="§"/>
              <a:defRPr/>
            </a:pPr>
            <a:r>
              <a:rPr lang="en-US" dirty="0">
                <a:cs typeface="Tahoma" pitchFamily="34" charset="0"/>
              </a:rPr>
              <a:t>Click the still needed </a:t>
            </a:r>
            <a:r>
              <a:rPr lang="en-US" b="1" dirty="0">
                <a:cs typeface="Tahoma" pitchFamily="34" charset="0"/>
              </a:rPr>
              <a:t>hyperlinks</a:t>
            </a:r>
            <a:r>
              <a:rPr lang="en-US" dirty="0">
                <a:cs typeface="Tahoma" pitchFamily="34" charset="0"/>
              </a:rPr>
              <a:t> to show full course information.</a:t>
            </a:r>
            <a:endParaRPr lang="en-US" dirty="0"/>
          </a:p>
        </p:txBody>
      </p:sp>
      <p:pic>
        <p:nvPicPr>
          <p:cNvPr id="5" name="Picture 4" descr="picture of developmental requirements section.">
            <a:extLst>
              <a:ext uri="{FF2B5EF4-FFF2-40B4-BE49-F238E27FC236}">
                <a16:creationId xmlns:a16="http://schemas.microsoft.com/office/drawing/2014/main" id="{B1571AE3-43A4-D94D-AF21-7FCC0E9A0C97}"/>
              </a:ext>
            </a:extLst>
          </p:cNvPr>
          <p:cNvPicPr>
            <a:picLocks noChangeAspect="1"/>
          </p:cNvPicPr>
          <p:nvPr/>
        </p:nvPicPr>
        <p:blipFill>
          <a:blip r:embed="rId2"/>
          <a:stretch>
            <a:fillRect/>
          </a:stretch>
        </p:blipFill>
        <p:spPr>
          <a:xfrm>
            <a:off x="340242" y="2888782"/>
            <a:ext cx="11549065" cy="3562146"/>
          </a:xfrm>
          <a:prstGeom prst="rect">
            <a:avLst/>
          </a:prstGeom>
          <a:ln>
            <a:solidFill>
              <a:schemeClr val="accent1"/>
            </a:solidFill>
          </a:ln>
        </p:spPr>
      </p:pic>
      <p:sp>
        <p:nvSpPr>
          <p:cNvPr id="6" name="Rectangle 5" descr="picture of course hyperlinks,">
            <a:extLst>
              <a:ext uri="{FF2B5EF4-FFF2-40B4-BE49-F238E27FC236}">
                <a16:creationId xmlns:a16="http://schemas.microsoft.com/office/drawing/2014/main" id="{143F8EA0-FB04-0149-9303-811E51CA0142}"/>
              </a:ext>
            </a:extLst>
          </p:cNvPr>
          <p:cNvSpPr/>
          <p:nvPr/>
        </p:nvSpPr>
        <p:spPr>
          <a:xfrm>
            <a:off x="5464098" y="4571999"/>
            <a:ext cx="4906536" cy="4237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04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1041</Words>
  <Application>Microsoft Macintosh PowerPoint</Application>
  <PresentationFormat>Widescreen</PresentationFormat>
  <Paragraphs>73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Degree Evaluation - Exploring a Student Worksheet</vt:lpstr>
      <vt:lpstr>What is a Degree Evaluation</vt:lpstr>
      <vt:lpstr>Access a Degree Evaluation</vt:lpstr>
      <vt:lpstr>Worksheet Icons</vt:lpstr>
      <vt:lpstr>Academic Background Block</vt:lpstr>
      <vt:lpstr>Program Summary Block </vt:lpstr>
      <vt:lpstr>Program Requirements Block</vt:lpstr>
      <vt:lpstr>Additional Sections and Blocks</vt:lpstr>
      <vt:lpstr>Developmental Requirements Section</vt:lpstr>
      <vt:lpstr>Program Requirements Section</vt:lpstr>
      <vt:lpstr>Culture and Diversity Block</vt:lpstr>
      <vt:lpstr>SUNY General Education Block</vt:lpstr>
      <vt:lpstr>Electives Block</vt:lpstr>
      <vt:lpstr>In-Progress Block</vt:lpstr>
      <vt:lpstr>Courses Ineligible</vt:lpstr>
      <vt:lpstr>Courses Not Used</vt:lpstr>
      <vt:lpstr>Notes Block</vt:lpstr>
      <vt:lpstr>Legend and Disclaimer Blocks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 Beatrice A.</dc:creator>
  <cp:lastModifiedBy>Marin, Beatrice A.</cp:lastModifiedBy>
  <cp:revision>602</cp:revision>
  <dcterms:created xsi:type="dcterms:W3CDTF">2021-05-26T15:46:25Z</dcterms:created>
  <dcterms:modified xsi:type="dcterms:W3CDTF">2021-06-08T14:26:54Z</dcterms:modified>
</cp:coreProperties>
</file>