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3B6"/>
    <a:srgbClr val="2D64FF"/>
    <a:srgbClr val="5615B6"/>
    <a:srgbClr val="2F1B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4"/>
    <p:restoredTop sz="92742"/>
  </p:normalViewPr>
  <p:slideViewPr>
    <p:cSldViewPr snapToGrid="0" snapToObjects="1">
      <p:cViewPr varScale="1">
        <p:scale>
          <a:sx n="52" d="100"/>
          <a:sy n="52" d="100"/>
        </p:scale>
        <p:origin x="1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22686-EE22-CE43-94FD-3C2D5DB82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8B381-F8E2-754C-A30C-C61BFFBE3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8EA46-4251-984D-9EE3-CCCE4D39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75BF-0603-8940-9128-2BC784EB06CD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D2219-79BD-9F44-9C77-523EB7D1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67AC6-7FBA-574C-A994-FF6AC892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99D-207F-BA40-A757-5946E47F3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2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77FC-F852-724F-B4A0-3B83228A6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6F1C4A-1BDD-CB4C-913F-CD11C2C2E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54080-1EF9-DF44-B8F1-8C83E58B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75BF-0603-8940-9128-2BC784EB06CD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55F0F-8F43-4949-B743-071A3870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3FD77-C909-7B48-86D5-7723B54E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99D-207F-BA40-A757-5946E47F3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9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C3A61D-FE62-7C4F-AC89-5547C97154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19B5C8-9B32-8F46-898A-02AF7E81D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99237-0F20-2746-A300-AEEC6903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75BF-0603-8940-9128-2BC784EB06CD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144A6-DE53-5740-BAC5-4BEB0CFC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D76FD-6AE6-BC44-9EC5-1076D671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99D-207F-BA40-A757-5946E47F3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7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1AA4-D5B8-074B-BDB9-5F28C2843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51957-6756-7F4C-9BF3-1EBBBA6B2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DE0AB-32E9-8343-B99B-FDD1A8F7B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75BF-0603-8940-9128-2BC784EB06CD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D970D-F9C0-E544-A2FC-0D966DDB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855EB-A924-384F-A9BC-28D8C28E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99D-207F-BA40-A757-5946E47F3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77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3F8FC-008B-1745-ABDC-85ACEABA1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5ACF3-BD32-D346-A8D1-42918A14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135E2-A7D6-A045-B0E7-B016E8F5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75BF-0603-8940-9128-2BC784EB06CD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465FB-6D36-AB43-976E-5DE07A494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407BD-7423-994F-B5C5-ACCFD00B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99D-207F-BA40-A757-5946E47F3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9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87FD6-ED19-684E-BC5F-9640180C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F0E3E-EAF8-4047-AE26-0AC559E7B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5F033-3117-2641-A8C4-B785ABDB0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C0912-3BCB-5845-B38D-4FB2EFDF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75BF-0603-8940-9128-2BC784EB06CD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30C35-2E63-F044-9914-D7D5BFDF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C9F3C-9BEE-B24C-A0EB-B7CCF9F8E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99D-207F-BA40-A757-5946E47F3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EB74-BA73-584D-A6FA-C5F9B6EE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3A81D-BEB3-C241-895F-6DE3CC533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FFACE-AB59-9C44-B1F0-3D8097D90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60D68-33F8-F143-89D6-0D03FED71E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6A077F-C254-C643-8C42-873B78B0F9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64F6D-E1E5-2841-B374-E49304EB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75BF-0603-8940-9128-2BC784EB06CD}" type="datetimeFigureOut">
              <a:rPr lang="en-US" smtClean="0"/>
              <a:t>6/8/21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18E1AA-B2A1-A141-BA39-42B204AE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6180B3-8A91-944D-958F-10CEAFDA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99D-207F-BA40-A757-5946E47F3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1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878A-22DC-2C45-ADE6-C4A6BF4E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C94D8E-879D-8349-B6B9-B95D72BB8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75BF-0603-8940-9128-2BC784EB06CD}" type="datetimeFigureOut">
              <a:rPr lang="en-US" smtClean="0"/>
              <a:t>6/8/21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BE1C3-CA5A-C546-85A1-E2FE8479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1CEAE-D247-F142-AC9F-4F182F72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99D-207F-BA40-A757-5946E47F3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2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09A66D-6EF9-3D4D-833A-8F3F51CF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75BF-0603-8940-9128-2BC784EB06CD}" type="datetimeFigureOut">
              <a:rPr lang="en-US" smtClean="0"/>
              <a:t>6/8/21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D5170D-5B41-714B-A5F6-C3D9C095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33B9E-7047-8142-85FE-13638912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99D-207F-BA40-A757-5946E47F3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1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46EDB-D098-E44C-8B6D-2566D8B59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D3BBB-A416-8D45-921B-94EF3DE93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52677-8846-5E40-8DB0-CEEAC757E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4E594-CD71-F14D-9561-CDF41A63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75BF-0603-8940-9128-2BC784EB06CD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A9DC0-CFFC-4444-B859-564FB405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04B72-04F0-CB43-BB01-E260C77A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99D-207F-BA40-A757-5946E47F3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4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D5251-7F0D-BC48-A2A7-21DAAC8A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85721F-8DD4-944B-A16E-6647BF821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63D6DE-BB76-8947-AEB3-94377262F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9CDCA-327D-9E49-A334-92876881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575BF-0603-8940-9128-2BC784EB06CD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ED94D-AB80-664B-A89A-757DE872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A091B-A8A2-9242-8776-E3CEC191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F799D-207F-BA40-A757-5946E47F3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1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2482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CAD285-48AB-AE42-86B0-1B242048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94EB4-DF46-0841-974F-2C450D6BA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D6893-3768-4244-85DE-D2915EFAA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575BF-0603-8940-9128-2BC784EB06CD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AD47D-2004-FC4C-9C70-BECFCA044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E4E8E-FA03-5243-9C49-4B4EA8847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F799D-207F-BA40-A757-5946E47F3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9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zim.co.zw/2010/06/information-security-career-advice-part1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undationsforsuccess.pressbooks.com/chapter/calculating-your-gp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697C-CE6B-E449-8783-56717A936A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Degree Evaluation - Using GPA Calculators and Class History </a:t>
            </a:r>
          </a:p>
        </p:txBody>
      </p:sp>
    </p:spTree>
    <p:extLst>
      <p:ext uri="{BB962C8B-B14F-4D97-AF65-F5344CB8AC3E}">
        <p14:creationId xmlns:p14="http://schemas.microsoft.com/office/powerpoint/2010/main" val="273950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123B-9716-3F4B-92FE-85BB17D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767"/>
            <a:ext cx="10515600" cy="1325563"/>
          </a:xfrm>
        </p:spPr>
        <p:txBody>
          <a:bodyPr/>
          <a:lstStyle/>
          <a:p>
            <a:r>
              <a:rPr lang="en-US" dirty="0"/>
              <a:t>The Advice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9AC37-5352-8A47-8236-ABB4ED719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23" y="1246909"/>
            <a:ext cx="11301046" cy="4930054"/>
          </a:xfrm>
        </p:spPr>
        <p:txBody>
          <a:bodyPr/>
          <a:lstStyle/>
          <a:p>
            <a:r>
              <a:rPr lang="en-US" dirty="0"/>
              <a:t>The Advice Calculator lists your </a:t>
            </a:r>
            <a:r>
              <a:rPr lang="en-US" b="1" dirty="0"/>
              <a:t>current</a:t>
            </a:r>
            <a:r>
              <a:rPr lang="en-US" dirty="0"/>
              <a:t> </a:t>
            </a:r>
            <a:r>
              <a:rPr lang="en-US" b="1" dirty="0"/>
              <a:t>GPA</a:t>
            </a:r>
            <a:r>
              <a:rPr lang="en-US" dirty="0"/>
              <a:t> and number of </a:t>
            </a:r>
            <a:r>
              <a:rPr lang="en-US" b="1" dirty="0"/>
              <a:t>credits earned</a:t>
            </a:r>
            <a:r>
              <a:rPr lang="en-US" dirty="0"/>
              <a:t>.  Enter </a:t>
            </a:r>
            <a:r>
              <a:rPr lang="en-US" b="1" dirty="0"/>
              <a:t>desired GPA.</a:t>
            </a:r>
          </a:p>
          <a:p>
            <a:r>
              <a:rPr lang="en-US" dirty="0"/>
              <a:t>It returns advice on how many credits to complete and with which grades, to achieve the desired GPA.</a:t>
            </a:r>
          </a:p>
        </p:txBody>
      </p:sp>
      <p:pic>
        <p:nvPicPr>
          <p:cNvPr id="5" name="Picture 4" descr="Picture of the Advice Calculator.">
            <a:extLst>
              <a:ext uri="{FF2B5EF4-FFF2-40B4-BE49-F238E27FC236}">
                <a16:creationId xmlns:a16="http://schemas.microsoft.com/office/drawing/2014/main" id="{80E66F07-F995-614F-B494-327B1A605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123" y="2682013"/>
            <a:ext cx="6195645" cy="37288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 descr="picture of term calculator example.">
            <a:extLst>
              <a:ext uri="{FF2B5EF4-FFF2-40B4-BE49-F238E27FC236}">
                <a16:creationId xmlns:a16="http://schemas.microsoft.com/office/drawing/2014/main" id="{EC4401FA-7870-4E40-B8B7-74D5BF9B794A}"/>
              </a:ext>
            </a:extLst>
          </p:cNvPr>
          <p:cNvSpPr/>
          <p:nvPr/>
        </p:nvSpPr>
        <p:spPr>
          <a:xfrm>
            <a:off x="3300064" y="5306998"/>
            <a:ext cx="2977167" cy="47596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icture of the Advice Calculator Example.">
            <a:extLst>
              <a:ext uri="{FF2B5EF4-FFF2-40B4-BE49-F238E27FC236}">
                <a16:creationId xmlns:a16="http://schemas.microsoft.com/office/drawing/2014/main" id="{D76F2DCC-C4FA-1749-9D54-797C0EC1D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703" y="2692047"/>
            <a:ext cx="6189380" cy="3727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174E5-4BCD-7A4D-82F6-03B11A7FE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219"/>
            <a:ext cx="10515600" cy="1325563"/>
          </a:xfrm>
        </p:spPr>
        <p:txBody>
          <a:bodyPr/>
          <a:lstStyle/>
          <a:p>
            <a:r>
              <a:rPr lang="en-US" dirty="0"/>
              <a:t>Advice Calculator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5BBEF-4E2E-EE46-A547-9E3CF8D3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61" y="1402080"/>
            <a:ext cx="11160369" cy="4956048"/>
          </a:xfrm>
        </p:spPr>
        <p:txBody>
          <a:bodyPr/>
          <a:lstStyle/>
          <a:p>
            <a:r>
              <a:rPr lang="en-US" dirty="0"/>
              <a:t>For example, what would you need to do with a current GPA of </a:t>
            </a:r>
            <a:r>
              <a:rPr lang="en-US" b="1" dirty="0"/>
              <a:t>2.50</a:t>
            </a:r>
            <a:r>
              <a:rPr lang="en-US" dirty="0"/>
              <a:t> and </a:t>
            </a:r>
            <a:r>
              <a:rPr lang="en-US" b="1" dirty="0"/>
              <a:t>27 </a:t>
            </a:r>
            <a:r>
              <a:rPr lang="en-US" dirty="0"/>
              <a:t>credits to achieve a </a:t>
            </a:r>
            <a:r>
              <a:rPr lang="en-US" b="1" dirty="0"/>
              <a:t>3.0</a:t>
            </a:r>
            <a:r>
              <a:rPr lang="en-US" dirty="0"/>
              <a:t> GPA?</a:t>
            </a:r>
          </a:p>
          <a:p>
            <a:r>
              <a:rPr lang="en-US" dirty="0"/>
              <a:t>After entering the desired GPA information, click the </a:t>
            </a:r>
            <a:r>
              <a:rPr lang="en-US" b="1" dirty="0"/>
              <a:t>Calculate</a:t>
            </a:r>
            <a:r>
              <a:rPr lang="en-US" dirty="0"/>
              <a:t> button.</a:t>
            </a:r>
          </a:p>
        </p:txBody>
      </p:sp>
      <p:sp>
        <p:nvSpPr>
          <p:cNvPr id="7" name="Rectangle 6" descr="picture of term calculator example.">
            <a:extLst>
              <a:ext uri="{FF2B5EF4-FFF2-40B4-BE49-F238E27FC236}">
                <a16:creationId xmlns:a16="http://schemas.microsoft.com/office/drawing/2014/main" id="{1FF12426-752A-564A-9DDA-4D5655833BD1}"/>
              </a:ext>
            </a:extLst>
          </p:cNvPr>
          <p:cNvSpPr/>
          <p:nvPr/>
        </p:nvSpPr>
        <p:spPr>
          <a:xfrm>
            <a:off x="2350622" y="5303518"/>
            <a:ext cx="2834640" cy="4572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icture of calculate button.">
            <a:extLst>
              <a:ext uri="{FF2B5EF4-FFF2-40B4-BE49-F238E27FC236}">
                <a16:creationId xmlns:a16="http://schemas.microsoft.com/office/drawing/2014/main" id="{74B64480-0A2F-1C49-950E-0CBF619D2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023" y="5478019"/>
            <a:ext cx="1625600" cy="647700"/>
          </a:xfrm>
          <a:prstGeom prst="rect">
            <a:avLst/>
          </a:prstGeom>
        </p:spPr>
      </p:pic>
      <p:sp>
        <p:nvSpPr>
          <p:cNvPr id="9" name="Rectangle 8" descr="picture of term calculator example.">
            <a:extLst>
              <a:ext uri="{FF2B5EF4-FFF2-40B4-BE49-F238E27FC236}">
                <a16:creationId xmlns:a16="http://schemas.microsoft.com/office/drawing/2014/main" id="{E0993562-254D-0D4D-B2B3-439A6B4BDC78}"/>
              </a:ext>
            </a:extLst>
          </p:cNvPr>
          <p:cNvSpPr/>
          <p:nvPr/>
        </p:nvSpPr>
        <p:spPr>
          <a:xfrm>
            <a:off x="2320142" y="4084318"/>
            <a:ext cx="2834640" cy="4572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picture of term calculator example.">
            <a:extLst>
              <a:ext uri="{FF2B5EF4-FFF2-40B4-BE49-F238E27FC236}">
                <a16:creationId xmlns:a16="http://schemas.microsoft.com/office/drawing/2014/main" id="{2E0AC4A1-48DA-3E4F-A02F-698E855BA0E2}"/>
              </a:ext>
            </a:extLst>
          </p:cNvPr>
          <p:cNvSpPr/>
          <p:nvPr/>
        </p:nvSpPr>
        <p:spPr>
          <a:xfrm>
            <a:off x="2320142" y="4632958"/>
            <a:ext cx="2834640" cy="4572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0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9B8F-0CCF-074D-A0AF-3267B357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942"/>
            <a:ext cx="10515600" cy="1325563"/>
          </a:xfrm>
        </p:spPr>
        <p:txBody>
          <a:bodyPr/>
          <a:lstStyle/>
          <a:p>
            <a:r>
              <a:rPr lang="en-US" dirty="0"/>
              <a:t>Advice Calculator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70301-AB24-7D40-AFE7-41EF3A18C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1205345"/>
            <a:ext cx="11179278" cy="4971619"/>
          </a:xfrm>
        </p:spPr>
        <p:txBody>
          <a:bodyPr/>
          <a:lstStyle/>
          <a:p>
            <a:r>
              <a:rPr lang="en-US" dirty="0"/>
              <a:t>The Advice Calculator renders multiple scenarios that meet the desired GPA goal.</a:t>
            </a:r>
          </a:p>
          <a:p>
            <a:r>
              <a:rPr lang="en-US" dirty="0"/>
              <a:t>In this case, the Advice Calculator could help you continuously monitor and revise your plan to meet your goals.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AA7E10-39CC-6C43-AF0C-56B10D4BE439}"/>
              </a:ext>
            </a:extLst>
          </p:cNvPr>
          <p:cNvSpPr txBox="1"/>
          <p:nvPr/>
        </p:nvSpPr>
        <p:spPr>
          <a:xfrm>
            <a:off x="7608330" y="2158718"/>
            <a:ext cx="35560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Advice Calculator </a:t>
            </a:r>
            <a:r>
              <a:rPr lang="en-US" sz="2400" dirty="0"/>
              <a:t>helps continuously </a:t>
            </a:r>
            <a:r>
              <a:rPr lang="en-US" sz="2400" b="1" dirty="0"/>
              <a:t>monitor </a:t>
            </a:r>
            <a:r>
              <a:rPr lang="en-US" sz="2400" dirty="0"/>
              <a:t>and </a:t>
            </a:r>
            <a:r>
              <a:rPr lang="en-US" sz="2400" b="1" dirty="0"/>
              <a:t>revise</a:t>
            </a:r>
            <a:r>
              <a:rPr lang="en-US" sz="2400" dirty="0"/>
              <a:t> a </a:t>
            </a:r>
            <a:r>
              <a:rPr lang="en-US" sz="2400" b="1" dirty="0"/>
              <a:t>plan</a:t>
            </a:r>
            <a:r>
              <a:rPr lang="en-US" sz="2400" dirty="0"/>
              <a:t> to meet </a:t>
            </a:r>
            <a:r>
              <a:rPr lang="en-US" sz="2400" b="1" dirty="0"/>
              <a:t>GPA goals</a:t>
            </a:r>
            <a:r>
              <a:rPr lang="en-US" sz="2400" dirty="0"/>
              <a:t>. </a:t>
            </a:r>
          </a:p>
        </p:txBody>
      </p:sp>
      <p:pic>
        <p:nvPicPr>
          <p:cNvPr id="6" name="Picture 5" descr="picture of indecisive student that needs advice.">
            <a:extLst>
              <a:ext uri="{FF2B5EF4-FFF2-40B4-BE49-F238E27FC236}">
                <a16:creationId xmlns:a16="http://schemas.microsoft.com/office/drawing/2014/main" id="{3F6FF518-E22C-9D41-98F8-F1D1D52D3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64503" y="3979540"/>
            <a:ext cx="3181748" cy="2377440"/>
          </a:xfrm>
          <a:prstGeom prst="rect">
            <a:avLst/>
          </a:prstGeom>
        </p:spPr>
      </p:pic>
      <p:pic>
        <p:nvPicPr>
          <p:cNvPr id="7" name="Picture 6" descr="picture of the advice calculator result.">
            <a:extLst>
              <a:ext uri="{FF2B5EF4-FFF2-40B4-BE49-F238E27FC236}">
                <a16:creationId xmlns:a16="http://schemas.microsoft.com/office/drawing/2014/main" id="{3F900A59-0473-C441-81A8-5D9214134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46" y="2426243"/>
            <a:ext cx="6543677" cy="38205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 descr="picture of term calculator example.">
            <a:extLst>
              <a:ext uri="{FF2B5EF4-FFF2-40B4-BE49-F238E27FC236}">
                <a16:creationId xmlns:a16="http://schemas.microsoft.com/office/drawing/2014/main" id="{B39964EC-9512-BB42-A7D5-875B57A6DE9B}"/>
              </a:ext>
            </a:extLst>
          </p:cNvPr>
          <p:cNvSpPr/>
          <p:nvPr/>
        </p:nvSpPr>
        <p:spPr>
          <a:xfrm>
            <a:off x="423746" y="3691154"/>
            <a:ext cx="3011432" cy="68313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4BA6F-E3C1-444A-AACF-CE6F5D1EE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18"/>
            <a:ext cx="10515600" cy="1325563"/>
          </a:xfrm>
        </p:spPr>
        <p:txBody>
          <a:bodyPr/>
          <a:lstStyle/>
          <a:p>
            <a:r>
              <a:rPr lang="en-US" dirty="0"/>
              <a:t>Class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1DEA3-467E-774C-9E5B-217D1023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7" y="973394"/>
            <a:ext cx="11238271" cy="5397909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  <a:cs typeface="Arial" charset="0"/>
              </a:rPr>
              <a:t>Class History lists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all courses taken at NCC (completed and In-Progress) including any transferred courses, grouped by the 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term</a:t>
            </a:r>
            <a:r>
              <a:rPr lang="en-US" dirty="0">
                <a:solidFill>
                  <a:prstClr val="black"/>
                </a:solidFill>
                <a:cs typeface="Arial" charset="0"/>
              </a:rPr>
              <a:t> taken. </a:t>
            </a:r>
          </a:p>
          <a:p>
            <a:r>
              <a:rPr lang="en-US" dirty="0"/>
              <a:t>Access Class History by clicking the Ellipsis (to the right of the email icon and underneath the username.) From the menu, select </a:t>
            </a:r>
            <a:r>
              <a:rPr lang="en-US" b="1" dirty="0"/>
              <a:t>Class History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 descr="picture of class history block.">
            <a:extLst>
              <a:ext uri="{FF2B5EF4-FFF2-40B4-BE49-F238E27FC236}">
                <a16:creationId xmlns:a16="http://schemas.microsoft.com/office/drawing/2014/main" id="{80F9C3AC-72F9-3048-9624-671907661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38" y="3075448"/>
            <a:ext cx="2616200" cy="596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F3B7F6E0-BFB5-1D43-8D03-6965AA4EFF4F}"/>
              </a:ext>
            </a:extLst>
          </p:cNvPr>
          <p:cNvSpPr/>
          <p:nvPr/>
        </p:nvSpPr>
        <p:spPr>
          <a:xfrm>
            <a:off x="656838" y="3868615"/>
            <a:ext cx="1969131" cy="596900"/>
          </a:xfrm>
          <a:prstGeom prst="wedgeRectCallout">
            <a:avLst>
              <a:gd name="adj1" fmla="val 67277"/>
              <a:gd name="adj2" fmla="val 7508"/>
            </a:avLst>
          </a:prstGeom>
          <a:solidFill>
            <a:srgbClr val="2F1BB6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Class History</a:t>
            </a:r>
          </a:p>
        </p:txBody>
      </p:sp>
      <p:pic>
        <p:nvPicPr>
          <p:cNvPr id="8" name="Picture 7" descr="picture of accessing class history.">
            <a:extLst>
              <a:ext uri="{FF2B5EF4-FFF2-40B4-BE49-F238E27FC236}">
                <a16:creationId xmlns:a16="http://schemas.microsoft.com/office/drawing/2014/main" id="{4594961E-234F-BF4B-8F0C-8162884AC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260" y="3696287"/>
            <a:ext cx="1384300" cy="1143000"/>
          </a:xfrm>
          <a:prstGeom prst="rect">
            <a:avLst/>
          </a:prstGeom>
        </p:spPr>
      </p:pic>
      <p:pic>
        <p:nvPicPr>
          <p:cNvPr id="9" name="Picture 8" descr="picture of class history results.">
            <a:extLst>
              <a:ext uri="{FF2B5EF4-FFF2-40B4-BE49-F238E27FC236}">
                <a16:creationId xmlns:a16="http://schemas.microsoft.com/office/drawing/2014/main" id="{BE9578BA-6184-0E4F-92D0-D9B374E05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221" y="2599072"/>
            <a:ext cx="4238437" cy="371826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Rectangle 9" descr="picture of opeining class history.">
            <a:extLst>
              <a:ext uri="{FF2B5EF4-FFF2-40B4-BE49-F238E27FC236}">
                <a16:creationId xmlns:a16="http://schemas.microsoft.com/office/drawing/2014/main" id="{42664556-BDD8-9E45-B1E1-E1F25ACB66C1}"/>
              </a:ext>
            </a:extLst>
          </p:cNvPr>
          <p:cNvSpPr/>
          <p:nvPr/>
        </p:nvSpPr>
        <p:spPr>
          <a:xfrm>
            <a:off x="2959260" y="4226011"/>
            <a:ext cx="1384300" cy="613276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6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128C-0F2B-A741-9F7C-1F86B80C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57"/>
            <a:ext cx="10515600" cy="1325563"/>
          </a:xfrm>
        </p:spPr>
        <p:txBody>
          <a:bodyPr/>
          <a:lstStyle/>
          <a:p>
            <a:r>
              <a:rPr lang="en-US" dirty="0"/>
              <a:t>Thank You for Viewing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39520-5C8C-0844-8BD3-D7D7C6C0D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535"/>
            <a:ext cx="10515600" cy="5015428"/>
          </a:xfrm>
        </p:spPr>
        <p:txBody>
          <a:bodyPr/>
          <a:lstStyle/>
          <a:p>
            <a:r>
              <a:rPr lang="en-US" dirty="0"/>
              <a:t>This lesson listed and described the Class History option and the GPA Calculators. It demonstrated how to operate each GPA calculator, provided user case examples, and interpreted the feedback. </a:t>
            </a:r>
          </a:p>
          <a:p>
            <a:r>
              <a:rPr lang="en-US" dirty="0"/>
              <a:t>Complete other lessons for more instructions on using Degree Evaluation.</a:t>
            </a:r>
          </a:p>
        </p:txBody>
      </p:sp>
    </p:spTree>
    <p:extLst>
      <p:ext uri="{BB962C8B-B14F-4D97-AF65-F5344CB8AC3E}">
        <p14:creationId xmlns:p14="http://schemas.microsoft.com/office/powerpoint/2010/main" val="413036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7E3C-4201-584C-B7B7-C6A92AED4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709"/>
            <a:ext cx="10515600" cy="1325563"/>
          </a:xfrm>
        </p:spPr>
        <p:txBody>
          <a:bodyPr/>
          <a:lstStyle/>
          <a:p>
            <a:r>
              <a:rPr lang="en-US" dirty="0"/>
              <a:t>Set Goals With GPA Calculators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62BDA-36F6-CD47-A93E-9623A05A5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Each of a Degree Evaluations’ GPA Calculators are designed to deliver insights into academic performance and program completion.</a:t>
            </a:r>
          </a:p>
          <a:p>
            <a:r>
              <a:rPr lang="en-US" dirty="0"/>
              <a:t>GPA calculators can help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Set realistic Goals for a term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Calculate a final GPA based on current grades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Develop an action plan for avoiding academic probation</a:t>
            </a:r>
          </a:p>
          <a:p>
            <a:endParaRPr lang="en-US" dirty="0"/>
          </a:p>
        </p:txBody>
      </p:sp>
      <p:pic>
        <p:nvPicPr>
          <p:cNvPr id="4" name="Picture 3" descr="picture of GPA calculator.">
            <a:extLst>
              <a:ext uri="{FF2B5EF4-FFF2-40B4-BE49-F238E27FC236}">
                <a16:creationId xmlns:a16="http://schemas.microsoft.com/office/drawing/2014/main" id="{AE1C97C9-D418-6D41-AB8C-B3E43FE36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872" y="3785297"/>
            <a:ext cx="4060163" cy="26440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21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A668-F9ED-EF42-8DBA-950707157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57"/>
            <a:ext cx="10515600" cy="1325563"/>
          </a:xfrm>
        </p:spPr>
        <p:txBody>
          <a:bodyPr/>
          <a:lstStyle/>
          <a:p>
            <a:r>
              <a:rPr lang="en-US" dirty="0"/>
              <a:t>Access GPA Calculators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0A57-2520-354E-B788-21823B7BC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3" y="1219199"/>
            <a:ext cx="11113477" cy="5256669"/>
          </a:xfrm>
        </p:spPr>
        <p:txBody>
          <a:bodyPr/>
          <a:lstStyle/>
          <a:p>
            <a:r>
              <a:rPr lang="en-US"/>
              <a:t>Access Degree </a:t>
            </a:r>
            <a:r>
              <a:rPr lang="en-US" dirty="0"/>
              <a:t>Evaluation GPA Calculators by clicking the Ellipsis (to the right of the email icon and underneath the username).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the menu, select GPA Calculator.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Degree Evaluation contains three types of GPA Calculators.  They are the </a:t>
            </a:r>
            <a:r>
              <a:rPr lang="en-US" b="1" dirty="0"/>
              <a:t>Graduation Calculator</a:t>
            </a:r>
            <a:r>
              <a:rPr lang="en-US" dirty="0"/>
              <a:t>, </a:t>
            </a:r>
            <a:r>
              <a:rPr lang="en-US" b="1" dirty="0"/>
              <a:t>Term Calculator </a:t>
            </a:r>
            <a:r>
              <a:rPr lang="en-US" dirty="0"/>
              <a:t>and </a:t>
            </a:r>
            <a:r>
              <a:rPr lang="en-US" b="1" dirty="0"/>
              <a:t>Advice Calculator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picture of GPA calculator access.">
            <a:extLst>
              <a:ext uri="{FF2B5EF4-FFF2-40B4-BE49-F238E27FC236}">
                <a16:creationId xmlns:a16="http://schemas.microsoft.com/office/drawing/2014/main" id="{592ADF18-F66C-5749-8C73-69F2F51CF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623" y="2231235"/>
            <a:ext cx="2616200" cy="596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picture of GPA selection.">
            <a:extLst>
              <a:ext uri="{FF2B5EF4-FFF2-40B4-BE49-F238E27FC236}">
                <a16:creationId xmlns:a16="http://schemas.microsoft.com/office/drawing/2014/main" id="{5D60F910-BBAA-B84B-9708-34C54F7F3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123" y="3461351"/>
            <a:ext cx="4521200" cy="1066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picture of types of GPA calculators.">
            <a:extLst>
              <a:ext uri="{FF2B5EF4-FFF2-40B4-BE49-F238E27FC236}">
                <a16:creationId xmlns:a16="http://schemas.microsoft.com/office/drawing/2014/main" id="{D4A45D78-9EC5-BE4D-83F5-E6E5260EE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800" y="5487809"/>
            <a:ext cx="5702300" cy="965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819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A13EB-F463-C043-A18A-3CE27BB1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219"/>
            <a:ext cx="10515600" cy="1325563"/>
          </a:xfrm>
        </p:spPr>
        <p:txBody>
          <a:bodyPr/>
          <a:lstStyle/>
          <a:p>
            <a:r>
              <a:rPr lang="en-US" dirty="0"/>
              <a:t>Graduation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7285B-6376-C54E-85AF-EF538CE8E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46" y="1098322"/>
            <a:ext cx="11484813" cy="5502297"/>
          </a:xfrm>
        </p:spPr>
        <p:txBody>
          <a:bodyPr/>
          <a:lstStyle/>
          <a:p>
            <a:r>
              <a:rPr lang="en-US" dirty="0"/>
              <a:t>The Graduation Calculator lists your </a:t>
            </a:r>
            <a:r>
              <a:rPr lang="en-US" b="1" dirty="0"/>
              <a:t>current GPA</a:t>
            </a:r>
            <a:r>
              <a:rPr lang="en-US" dirty="0"/>
              <a:t>, number of </a:t>
            </a:r>
            <a:r>
              <a:rPr lang="en-US" b="1" dirty="0"/>
              <a:t>credits remaining</a:t>
            </a:r>
            <a:r>
              <a:rPr lang="en-US" dirty="0"/>
              <a:t>, and number of </a:t>
            </a:r>
            <a:r>
              <a:rPr lang="en-US" b="1" dirty="0"/>
              <a:t>credits required</a:t>
            </a:r>
            <a:r>
              <a:rPr lang="en-US" dirty="0"/>
              <a:t>.  Enter your </a:t>
            </a:r>
            <a:r>
              <a:rPr lang="en-US" b="1" dirty="0"/>
              <a:t>desired GPA</a:t>
            </a:r>
            <a:r>
              <a:rPr lang="en-US" dirty="0"/>
              <a:t>.</a:t>
            </a:r>
          </a:p>
          <a:p>
            <a:r>
              <a:rPr lang="en-US" dirty="0"/>
              <a:t>It returns the average GPA required, over the remaining credits for you to graduate with the desired GPA.</a:t>
            </a:r>
          </a:p>
          <a:p>
            <a:endParaRPr lang="en-US" dirty="0"/>
          </a:p>
        </p:txBody>
      </p:sp>
      <p:pic>
        <p:nvPicPr>
          <p:cNvPr id="4" name="Picture 3" descr="Picture of graduation calculator.">
            <a:extLst>
              <a:ext uri="{FF2B5EF4-FFF2-40B4-BE49-F238E27FC236}">
                <a16:creationId xmlns:a16="http://schemas.microsoft.com/office/drawing/2014/main" id="{2D0BE255-220C-ED4C-A387-4C882AA02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087" y="2244827"/>
            <a:ext cx="6623825" cy="41596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 descr="picture of term calculator example.">
            <a:extLst>
              <a:ext uri="{FF2B5EF4-FFF2-40B4-BE49-F238E27FC236}">
                <a16:creationId xmlns:a16="http://schemas.microsoft.com/office/drawing/2014/main" id="{FDDB441C-7207-054B-91FD-95A8BD74BF48}"/>
              </a:ext>
            </a:extLst>
          </p:cNvPr>
          <p:cNvSpPr/>
          <p:nvPr/>
        </p:nvSpPr>
        <p:spPr>
          <a:xfrm>
            <a:off x="3166948" y="5280176"/>
            <a:ext cx="2929051" cy="4572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8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of graduation calculator example.">
            <a:extLst>
              <a:ext uri="{FF2B5EF4-FFF2-40B4-BE49-F238E27FC236}">
                <a16:creationId xmlns:a16="http://schemas.microsoft.com/office/drawing/2014/main" id="{0524E748-5197-8442-A24B-9BA658FA9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390" y="2430967"/>
            <a:ext cx="6645113" cy="41307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013EE4-B813-0A4E-A3EE-7B2957026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77"/>
            <a:ext cx="10515600" cy="1526565"/>
          </a:xfrm>
        </p:spPr>
        <p:txBody>
          <a:bodyPr/>
          <a:lstStyle/>
          <a:p>
            <a:r>
              <a:rPr lang="en-US" dirty="0"/>
              <a:t>Graduation Calculator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A6DF-7EC3-DA43-B23A-F13C4AE82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8" y="1195754"/>
            <a:ext cx="11197737" cy="5365959"/>
          </a:xfrm>
        </p:spPr>
        <p:txBody>
          <a:bodyPr/>
          <a:lstStyle/>
          <a:p>
            <a:r>
              <a:rPr lang="en-US" dirty="0"/>
              <a:t>For example, what average GPA would you need to maintain with a </a:t>
            </a:r>
            <a:r>
              <a:rPr lang="en-US" b="1" dirty="0"/>
              <a:t>3.0</a:t>
            </a:r>
            <a:r>
              <a:rPr lang="en-US" dirty="0"/>
              <a:t> GPA, over the remaining </a:t>
            </a:r>
            <a:r>
              <a:rPr lang="en-US" b="1" dirty="0"/>
              <a:t>36</a:t>
            </a:r>
            <a:r>
              <a:rPr lang="en-US" dirty="0"/>
              <a:t> credits in a </a:t>
            </a:r>
            <a:r>
              <a:rPr lang="en-US" b="1" dirty="0"/>
              <a:t>62</a:t>
            </a:r>
            <a:r>
              <a:rPr lang="en-US" dirty="0"/>
              <a:t>-credit Associate Degree program, to graduate with a </a:t>
            </a:r>
            <a:r>
              <a:rPr lang="en-US" b="1" dirty="0"/>
              <a:t>3.5</a:t>
            </a:r>
            <a:r>
              <a:rPr lang="en-US" dirty="0"/>
              <a:t>?</a:t>
            </a:r>
          </a:p>
          <a:p>
            <a:r>
              <a:rPr lang="en-US" dirty="0"/>
              <a:t>After entering the desired GPA information, click the </a:t>
            </a:r>
            <a:r>
              <a:rPr lang="en-US" b="1" dirty="0"/>
              <a:t>Calculate</a:t>
            </a:r>
            <a:r>
              <a:rPr lang="en-US" dirty="0"/>
              <a:t> button.  </a:t>
            </a:r>
          </a:p>
          <a:p>
            <a:endParaRPr lang="en-US" dirty="0"/>
          </a:p>
        </p:txBody>
      </p:sp>
      <p:sp>
        <p:nvSpPr>
          <p:cNvPr id="9" name="Rectangle 8" descr="picture of calculate button.">
            <a:extLst>
              <a:ext uri="{FF2B5EF4-FFF2-40B4-BE49-F238E27FC236}">
                <a16:creationId xmlns:a16="http://schemas.microsoft.com/office/drawing/2014/main" id="{A3E46833-032C-DD43-91C6-CB4FB48F64B1}"/>
              </a:ext>
            </a:extLst>
          </p:cNvPr>
          <p:cNvSpPr/>
          <p:nvPr/>
        </p:nvSpPr>
        <p:spPr>
          <a:xfrm>
            <a:off x="2869243" y="5390715"/>
            <a:ext cx="2973996" cy="47869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icture of click process button.">
            <a:extLst>
              <a:ext uri="{FF2B5EF4-FFF2-40B4-BE49-F238E27FC236}">
                <a16:creationId xmlns:a16="http://schemas.microsoft.com/office/drawing/2014/main" id="{64871487-EB41-3348-BA4B-F3BC1F8C4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389" y="5914013"/>
            <a:ext cx="1625600" cy="647700"/>
          </a:xfrm>
          <a:prstGeom prst="rect">
            <a:avLst/>
          </a:prstGeom>
        </p:spPr>
      </p:pic>
      <p:sp>
        <p:nvSpPr>
          <p:cNvPr id="7" name="Rectangle 6" descr="picture of calculate button.">
            <a:extLst>
              <a:ext uri="{FF2B5EF4-FFF2-40B4-BE49-F238E27FC236}">
                <a16:creationId xmlns:a16="http://schemas.microsoft.com/office/drawing/2014/main" id="{4FCDD6E8-C7EA-D941-A0A2-92C54FE4E444}"/>
              </a:ext>
            </a:extLst>
          </p:cNvPr>
          <p:cNvSpPr/>
          <p:nvPr/>
        </p:nvSpPr>
        <p:spPr>
          <a:xfrm>
            <a:off x="2873359" y="3467175"/>
            <a:ext cx="2973996" cy="47869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picture of calculate button.">
            <a:extLst>
              <a:ext uri="{FF2B5EF4-FFF2-40B4-BE49-F238E27FC236}">
                <a16:creationId xmlns:a16="http://schemas.microsoft.com/office/drawing/2014/main" id="{9D925995-0502-B148-9395-C31D6ED97884}"/>
              </a:ext>
            </a:extLst>
          </p:cNvPr>
          <p:cNvSpPr/>
          <p:nvPr/>
        </p:nvSpPr>
        <p:spPr>
          <a:xfrm>
            <a:off x="2873360" y="4233289"/>
            <a:ext cx="2973996" cy="47869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picture of calculate button.">
            <a:extLst>
              <a:ext uri="{FF2B5EF4-FFF2-40B4-BE49-F238E27FC236}">
                <a16:creationId xmlns:a16="http://schemas.microsoft.com/office/drawing/2014/main" id="{FDE287C5-9E1E-9A40-A310-723CF98B0C5D}"/>
              </a:ext>
            </a:extLst>
          </p:cNvPr>
          <p:cNvSpPr/>
          <p:nvPr/>
        </p:nvSpPr>
        <p:spPr>
          <a:xfrm>
            <a:off x="2898073" y="4801703"/>
            <a:ext cx="2973996" cy="47869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2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01F8-D2AD-E14B-9049-0E49D9EEE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r>
              <a:rPr lang="en-US" dirty="0"/>
              <a:t>Graduation Calculator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8CBF0-0756-D042-A204-72203800E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81563"/>
          </a:xfrm>
        </p:spPr>
        <p:txBody>
          <a:bodyPr/>
          <a:lstStyle/>
          <a:p>
            <a:r>
              <a:rPr lang="en-US" dirty="0"/>
              <a:t>The Graduation Calculator advises you to maintain a </a:t>
            </a:r>
            <a:r>
              <a:rPr lang="en-US" b="1" dirty="0"/>
              <a:t>3.861</a:t>
            </a:r>
            <a:r>
              <a:rPr lang="en-US" dirty="0"/>
              <a:t>, over your final </a:t>
            </a:r>
            <a:r>
              <a:rPr lang="en-US" b="1" dirty="0"/>
              <a:t>36</a:t>
            </a:r>
            <a:r>
              <a:rPr lang="en-US" dirty="0"/>
              <a:t> credits, to graduate with a </a:t>
            </a:r>
            <a:r>
              <a:rPr lang="en-US" b="1" dirty="0"/>
              <a:t>3.5 GPA</a:t>
            </a:r>
            <a:r>
              <a:rPr lang="en-US" dirty="0"/>
              <a:t>.</a:t>
            </a:r>
          </a:p>
          <a:p>
            <a:r>
              <a:rPr lang="en-US" dirty="0"/>
              <a:t>In this case, the Graduation Calculator could help you plan to graduate with honors.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6F37C-EFC0-8445-90DA-380F0CA8BB9F}"/>
              </a:ext>
            </a:extLst>
          </p:cNvPr>
          <p:cNvSpPr txBox="1"/>
          <p:nvPr/>
        </p:nvSpPr>
        <p:spPr>
          <a:xfrm>
            <a:off x="8042380" y="2759166"/>
            <a:ext cx="3784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Graduation Calculator  </a:t>
            </a:r>
            <a:r>
              <a:rPr lang="en-US" sz="2400" dirty="0"/>
              <a:t>helps you </a:t>
            </a:r>
            <a:r>
              <a:rPr lang="en-US" sz="2400" b="1" dirty="0"/>
              <a:t>graduate</a:t>
            </a:r>
            <a:r>
              <a:rPr lang="en-US" sz="2400" dirty="0"/>
              <a:t> with a specific </a:t>
            </a:r>
            <a:r>
              <a:rPr lang="en-US" sz="2400" b="1" dirty="0"/>
              <a:t>GPA.</a:t>
            </a:r>
          </a:p>
        </p:txBody>
      </p:sp>
      <p:pic>
        <p:nvPicPr>
          <p:cNvPr id="12" name="Picture 11" descr="picture of graduation cap logo.">
            <a:extLst>
              <a:ext uri="{FF2B5EF4-FFF2-40B4-BE49-F238E27FC236}">
                <a16:creationId xmlns:a16="http://schemas.microsoft.com/office/drawing/2014/main" id="{0BCF7C0A-F61A-E146-9895-4DCD48ED8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15118" y="4000500"/>
            <a:ext cx="2205784" cy="2245708"/>
          </a:xfrm>
          <a:prstGeom prst="rect">
            <a:avLst/>
          </a:prstGeom>
        </p:spPr>
      </p:pic>
      <p:pic>
        <p:nvPicPr>
          <p:cNvPr id="4" name="Picture 3" descr="picture of graduation calculator result.">
            <a:extLst>
              <a:ext uri="{FF2B5EF4-FFF2-40B4-BE49-F238E27FC236}">
                <a16:creationId xmlns:a16="http://schemas.microsoft.com/office/drawing/2014/main" id="{CDDC8C8D-CDDF-224A-80FF-AAEED6AB6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95" y="2764259"/>
            <a:ext cx="7580965" cy="37738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 descr="picture of term calculator example.">
            <a:extLst>
              <a:ext uri="{FF2B5EF4-FFF2-40B4-BE49-F238E27FC236}">
                <a16:creationId xmlns:a16="http://schemas.microsoft.com/office/drawing/2014/main" id="{AEA0E85E-200F-554F-8210-527408C9A513}"/>
              </a:ext>
            </a:extLst>
          </p:cNvPr>
          <p:cNvSpPr/>
          <p:nvPr/>
        </p:nvSpPr>
        <p:spPr>
          <a:xfrm>
            <a:off x="610784" y="3991703"/>
            <a:ext cx="4647016" cy="37247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8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 of the Term Calculator.">
            <a:extLst>
              <a:ext uri="{FF2B5EF4-FFF2-40B4-BE49-F238E27FC236}">
                <a16:creationId xmlns:a16="http://schemas.microsoft.com/office/drawing/2014/main" id="{E8B78277-70E5-164D-8CCE-6EC08074A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354" y="2515168"/>
            <a:ext cx="6765374" cy="39077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BF3F2-4029-AE47-8B21-8856CBD2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en-US" dirty="0"/>
              <a:t>Term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A5BAD-22F0-C642-9F94-64F9ED2AC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7" y="1159730"/>
            <a:ext cx="11565924" cy="5017234"/>
          </a:xfrm>
        </p:spPr>
        <p:txBody>
          <a:bodyPr/>
          <a:lstStyle/>
          <a:p>
            <a:r>
              <a:rPr lang="en-US" dirty="0"/>
              <a:t>The Term Calculator lists your </a:t>
            </a:r>
            <a:r>
              <a:rPr lang="en-US" b="1" dirty="0"/>
              <a:t>current GPA </a:t>
            </a:r>
            <a:r>
              <a:rPr lang="en-US" dirty="0"/>
              <a:t>and number of </a:t>
            </a:r>
            <a:r>
              <a:rPr lang="en-US" b="1" dirty="0"/>
              <a:t>credits earned</a:t>
            </a:r>
            <a:r>
              <a:rPr lang="en-US" dirty="0"/>
              <a:t>.</a:t>
            </a:r>
          </a:p>
          <a:p>
            <a:r>
              <a:rPr lang="en-US" dirty="0"/>
              <a:t>It prompts you to add grade expectations for each of the term’s </a:t>
            </a:r>
            <a:r>
              <a:rPr lang="en-US" b="1" dirty="0"/>
              <a:t>In progress courses </a:t>
            </a:r>
            <a:r>
              <a:rPr lang="en-US" dirty="0"/>
              <a:t>listed.</a:t>
            </a:r>
          </a:p>
          <a:p>
            <a:r>
              <a:rPr lang="en-US" dirty="0"/>
              <a:t>Then the Term Calculator returns the expected end-of-term GPA.</a:t>
            </a:r>
          </a:p>
          <a:p>
            <a:endParaRPr lang="en-US" dirty="0"/>
          </a:p>
        </p:txBody>
      </p:sp>
      <p:sp>
        <p:nvSpPr>
          <p:cNvPr id="7" name="Rectangle 6" descr="picture of term calculator example.">
            <a:extLst>
              <a:ext uri="{FF2B5EF4-FFF2-40B4-BE49-F238E27FC236}">
                <a16:creationId xmlns:a16="http://schemas.microsoft.com/office/drawing/2014/main" id="{27CC5FE2-201C-7D48-84D1-80FC0BE4B5F6}"/>
              </a:ext>
            </a:extLst>
          </p:cNvPr>
          <p:cNvSpPr/>
          <p:nvPr/>
        </p:nvSpPr>
        <p:spPr>
          <a:xfrm>
            <a:off x="7114481" y="5241071"/>
            <a:ext cx="1463040" cy="4572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 of Term Calculator Example.">
            <a:extLst>
              <a:ext uri="{FF2B5EF4-FFF2-40B4-BE49-F238E27FC236}">
                <a16:creationId xmlns:a16="http://schemas.microsoft.com/office/drawing/2014/main" id="{3E1C9040-5A13-2E40-9A39-1D047928B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589" y="2400848"/>
            <a:ext cx="6785982" cy="41387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E6C9A8-FEEC-6244-AC0A-61B82FC4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003"/>
            <a:ext cx="10515600" cy="1325563"/>
          </a:xfrm>
        </p:spPr>
        <p:txBody>
          <a:bodyPr/>
          <a:lstStyle/>
          <a:p>
            <a:r>
              <a:rPr lang="en-US" dirty="0"/>
              <a:t>Term Calculator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69FDD-5533-9F48-B50D-0574F19E9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261" y="1248938"/>
            <a:ext cx="11437816" cy="4928026"/>
          </a:xfrm>
        </p:spPr>
        <p:txBody>
          <a:bodyPr/>
          <a:lstStyle/>
          <a:p>
            <a:r>
              <a:rPr lang="en-US" dirty="0"/>
              <a:t>For example, what would your end-of-term GPA be if you have a GPA of </a:t>
            </a:r>
            <a:r>
              <a:rPr lang="en-US" b="1" dirty="0"/>
              <a:t>2.5</a:t>
            </a:r>
            <a:r>
              <a:rPr lang="en-US" dirty="0"/>
              <a:t>, completed </a:t>
            </a:r>
            <a:r>
              <a:rPr lang="en-US" b="1" dirty="0"/>
              <a:t>19 </a:t>
            </a:r>
            <a:r>
              <a:rPr lang="en-US" dirty="0"/>
              <a:t>credits and plan to complete </a:t>
            </a:r>
            <a:r>
              <a:rPr lang="en-US" b="1" dirty="0"/>
              <a:t>Eng101 </a:t>
            </a:r>
            <a:r>
              <a:rPr lang="en-US" dirty="0"/>
              <a:t>for </a:t>
            </a:r>
            <a:r>
              <a:rPr lang="en-US" b="1" dirty="0"/>
              <a:t>3 credits </a:t>
            </a:r>
            <a:r>
              <a:rPr lang="en-US" dirty="0"/>
              <a:t>with a grade of </a:t>
            </a:r>
            <a:r>
              <a:rPr lang="en-US" b="1" dirty="0"/>
              <a:t>A</a:t>
            </a:r>
            <a:r>
              <a:rPr lang="en-US" dirty="0"/>
              <a:t>.</a:t>
            </a:r>
          </a:p>
          <a:p>
            <a:r>
              <a:rPr lang="en-US" dirty="0"/>
              <a:t>After entering the grade information for each course listed, click the </a:t>
            </a:r>
            <a:r>
              <a:rPr lang="en-US" b="1" dirty="0"/>
              <a:t>Calculate</a:t>
            </a:r>
            <a:r>
              <a:rPr lang="en-US" dirty="0"/>
              <a:t> button.</a:t>
            </a:r>
          </a:p>
          <a:p>
            <a:endParaRPr lang="en-US" dirty="0"/>
          </a:p>
        </p:txBody>
      </p:sp>
      <p:pic>
        <p:nvPicPr>
          <p:cNvPr id="5" name="Picture 4" descr="picture of calculate button.">
            <a:extLst>
              <a:ext uri="{FF2B5EF4-FFF2-40B4-BE49-F238E27FC236}">
                <a16:creationId xmlns:a16="http://schemas.microsoft.com/office/drawing/2014/main" id="{7916587B-2C7D-004C-919C-F9B7FC13D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281" y="5853113"/>
            <a:ext cx="1625600" cy="647700"/>
          </a:xfrm>
          <a:prstGeom prst="rect">
            <a:avLst/>
          </a:prstGeom>
        </p:spPr>
      </p:pic>
      <p:sp>
        <p:nvSpPr>
          <p:cNvPr id="17" name="Rectangle 16" descr="picture of term calculator example.">
            <a:extLst>
              <a:ext uri="{FF2B5EF4-FFF2-40B4-BE49-F238E27FC236}">
                <a16:creationId xmlns:a16="http://schemas.microsoft.com/office/drawing/2014/main" id="{1F2CDD04-8559-9649-82E5-86FD25530E06}"/>
              </a:ext>
            </a:extLst>
          </p:cNvPr>
          <p:cNvSpPr/>
          <p:nvPr/>
        </p:nvSpPr>
        <p:spPr>
          <a:xfrm>
            <a:off x="6713037" y="5335426"/>
            <a:ext cx="1463040" cy="4572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 descr="picture of term calculator example.">
            <a:extLst>
              <a:ext uri="{FF2B5EF4-FFF2-40B4-BE49-F238E27FC236}">
                <a16:creationId xmlns:a16="http://schemas.microsoft.com/office/drawing/2014/main" id="{C970727C-92F2-EC4F-9F1C-B598502DA081}"/>
              </a:ext>
            </a:extLst>
          </p:cNvPr>
          <p:cNvSpPr/>
          <p:nvPr/>
        </p:nvSpPr>
        <p:spPr>
          <a:xfrm>
            <a:off x="2561067" y="4261195"/>
            <a:ext cx="2969938" cy="42231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 descr="picture of term calculator example.">
            <a:extLst>
              <a:ext uri="{FF2B5EF4-FFF2-40B4-BE49-F238E27FC236}">
                <a16:creationId xmlns:a16="http://schemas.microsoft.com/office/drawing/2014/main" id="{55988686-582D-894B-9545-C17A2F48874A}"/>
              </a:ext>
            </a:extLst>
          </p:cNvPr>
          <p:cNvSpPr/>
          <p:nvPr/>
        </p:nvSpPr>
        <p:spPr>
          <a:xfrm>
            <a:off x="5657385" y="4279783"/>
            <a:ext cx="2969938" cy="403726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 descr="picture of term calculator example.">
            <a:extLst>
              <a:ext uri="{FF2B5EF4-FFF2-40B4-BE49-F238E27FC236}">
                <a16:creationId xmlns:a16="http://schemas.microsoft.com/office/drawing/2014/main" id="{5A3EDACF-CA10-BE4D-AE29-901CA184DA49}"/>
              </a:ext>
            </a:extLst>
          </p:cNvPr>
          <p:cNvSpPr/>
          <p:nvPr/>
        </p:nvSpPr>
        <p:spPr>
          <a:xfrm>
            <a:off x="2583367" y="5331712"/>
            <a:ext cx="1832516" cy="4572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 descr="picture of term calculator example.">
            <a:extLst>
              <a:ext uri="{FF2B5EF4-FFF2-40B4-BE49-F238E27FC236}">
                <a16:creationId xmlns:a16="http://schemas.microsoft.com/office/drawing/2014/main" id="{168B61F4-FE6E-9A44-A280-B50A4D2C21B3}"/>
              </a:ext>
            </a:extLst>
          </p:cNvPr>
          <p:cNvSpPr/>
          <p:nvPr/>
        </p:nvSpPr>
        <p:spPr>
          <a:xfrm>
            <a:off x="4653772" y="5327998"/>
            <a:ext cx="1832516" cy="4572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6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F7CC-D37A-0743-92D8-5F03AF658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7"/>
            <a:ext cx="10515600" cy="1325563"/>
          </a:xfrm>
        </p:spPr>
        <p:txBody>
          <a:bodyPr/>
          <a:lstStyle/>
          <a:p>
            <a:r>
              <a:rPr lang="en-US" dirty="0"/>
              <a:t>Term Calculator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74886-7978-DC47-B871-6A06E8F03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9" y="1148862"/>
            <a:ext cx="11136922" cy="5028101"/>
          </a:xfrm>
        </p:spPr>
        <p:txBody>
          <a:bodyPr/>
          <a:lstStyle/>
          <a:p>
            <a:r>
              <a:rPr lang="en-US" dirty="0"/>
              <a:t>The Term Calculator advises you </a:t>
            </a:r>
            <a:r>
              <a:rPr lang="en-US"/>
              <a:t>that the </a:t>
            </a:r>
            <a:r>
              <a:rPr lang="en-US" dirty="0"/>
              <a:t>end-of-term GPA will be 2.705 if you achieve the expected grade.</a:t>
            </a:r>
          </a:p>
          <a:p>
            <a:r>
              <a:rPr lang="en-US" dirty="0"/>
              <a:t>In this case, the Term Calculator could help you avoid academic probation.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9BB2E7-B99B-D64A-BF0D-B47347A9321B}"/>
              </a:ext>
            </a:extLst>
          </p:cNvPr>
          <p:cNvSpPr txBox="1"/>
          <p:nvPr/>
        </p:nvSpPr>
        <p:spPr>
          <a:xfrm>
            <a:off x="7416800" y="2661239"/>
            <a:ext cx="3556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b="1" dirty="0"/>
              <a:t>Term Calculator </a:t>
            </a:r>
            <a:r>
              <a:rPr lang="en-US" sz="2400" dirty="0"/>
              <a:t>helps </a:t>
            </a:r>
            <a:r>
              <a:rPr lang="en-US" sz="2400" b="1" dirty="0"/>
              <a:t>avoid </a:t>
            </a:r>
            <a:r>
              <a:rPr lang="en-US" sz="2400" dirty="0"/>
              <a:t>or</a:t>
            </a:r>
            <a:r>
              <a:rPr lang="en-US" sz="2400" b="1" dirty="0"/>
              <a:t> meet </a:t>
            </a:r>
            <a:r>
              <a:rPr lang="en-US" sz="2400" dirty="0"/>
              <a:t>a</a:t>
            </a:r>
            <a:r>
              <a:rPr lang="en-US" sz="2400" b="1" dirty="0"/>
              <a:t> GPA</a:t>
            </a:r>
          </a:p>
        </p:txBody>
      </p:sp>
      <p:pic>
        <p:nvPicPr>
          <p:cNvPr id="10" name="Picture 9" descr="picture of student meetng GPA.">
            <a:extLst>
              <a:ext uri="{FF2B5EF4-FFF2-40B4-BE49-F238E27FC236}">
                <a16:creationId xmlns:a16="http://schemas.microsoft.com/office/drawing/2014/main" id="{576132F4-CFA8-7D4F-BCB1-B9BB81319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015" y="3705040"/>
            <a:ext cx="4234212" cy="2249424"/>
          </a:xfrm>
          <a:prstGeom prst="rect">
            <a:avLst/>
          </a:prstGeom>
        </p:spPr>
      </p:pic>
      <p:pic>
        <p:nvPicPr>
          <p:cNvPr id="4" name="Picture 3" descr="Picture of Term Calculator Result.">
            <a:extLst>
              <a:ext uri="{FF2B5EF4-FFF2-40B4-BE49-F238E27FC236}">
                <a16:creationId xmlns:a16="http://schemas.microsoft.com/office/drawing/2014/main" id="{12EC2BBD-00A9-4145-A314-C3D2C138E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9" y="2474426"/>
            <a:ext cx="6694638" cy="40255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 descr="picture of term calculator example.">
            <a:extLst>
              <a:ext uri="{FF2B5EF4-FFF2-40B4-BE49-F238E27FC236}">
                <a16:creationId xmlns:a16="http://schemas.microsoft.com/office/drawing/2014/main" id="{236877A6-DCD3-F24A-8BE4-56F242BA0239}"/>
              </a:ext>
            </a:extLst>
          </p:cNvPr>
          <p:cNvSpPr/>
          <p:nvPr/>
        </p:nvSpPr>
        <p:spPr>
          <a:xfrm>
            <a:off x="734354" y="3991703"/>
            <a:ext cx="4647016" cy="37247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637</Words>
  <Application>Microsoft Macintosh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Office Theme</vt:lpstr>
      <vt:lpstr>Degree Evaluation - Using GPA Calculators and Class History </vt:lpstr>
      <vt:lpstr>Set Goals With GPA Calculators</vt:lpstr>
      <vt:lpstr>Access GPA Calculators</vt:lpstr>
      <vt:lpstr>Graduation Calculator</vt:lpstr>
      <vt:lpstr>Graduation Calculator Example</vt:lpstr>
      <vt:lpstr>Graduation Calculator Result</vt:lpstr>
      <vt:lpstr>Term Calculator</vt:lpstr>
      <vt:lpstr>Term Calculator Example</vt:lpstr>
      <vt:lpstr>Term Calculator Result</vt:lpstr>
      <vt:lpstr>The Advice Calculator</vt:lpstr>
      <vt:lpstr>Advice Calculator Example</vt:lpstr>
      <vt:lpstr>Advice Calculator Result</vt:lpstr>
      <vt:lpstr>Class History</vt:lpstr>
      <vt:lpstr>Thank You for Viewing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History and GPA Calculators</dc:title>
  <dc:creator>Marin, Beatrice A.</dc:creator>
  <cp:lastModifiedBy>Marin, Beatrice A.</cp:lastModifiedBy>
  <cp:revision>438</cp:revision>
  <dcterms:created xsi:type="dcterms:W3CDTF">2021-05-29T17:13:12Z</dcterms:created>
  <dcterms:modified xsi:type="dcterms:W3CDTF">2021-06-08T14:57:34Z</dcterms:modified>
</cp:coreProperties>
</file>