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63"/>
    <p:restoredTop sz="93250"/>
  </p:normalViewPr>
  <p:slideViewPr>
    <p:cSldViewPr snapToGrid="0" snapToObjects="1">
      <p:cViewPr varScale="1">
        <p:scale>
          <a:sx n="57" d="100"/>
          <a:sy n="57" d="100"/>
        </p:scale>
        <p:origin x="126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90D0A-C9B8-A648-A43F-ABB2BB28B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1868BB-27ED-034A-8C80-087C61B60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AB480-7AD7-2F41-84FE-144EAEC91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FEC30-9FBE-8247-A305-14573E127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16798-2D08-4742-B0CC-29ABCECD5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6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4AA5-7BEC-D744-8EC7-9BAD51630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F49AFE-7C9F-E344-B6D8-8DC3538B9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9747F-0BD2-A246-A1F4-EAA140E09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B658F-EBDC-744F-9417-DF2DF23CF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B0618-7191-4642-92CF-DBC05BFC7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5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BB8B6B-9EED-5B4F-BEE8-A16D160AF6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1599-A06A-CA4F-9A43-20B4871AE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AB431-2B13-824F-A1D6-C48F7F124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A01FA-E0BE-6C4B-8053-75E8146CF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FA0EA-414E-7345-9825-184FA3FE4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3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C0C7A-D8F3-9143-8A3B-66AA691EE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761E0-4739-B841-92CA-52C3ABA6B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81BCF-3E4A-FA48-8E9E-40A03CA7F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43591-9DDF-5B40-92FB-FE53B8602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4F2F8-59A7-3549-B373-64EDDF0AB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7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460D7-286F-E34E-A2C0-A55809B96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4D10A-93EC-2E43-8E92-3F8ABB8D5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F165B-74B5-2848-9D99-61023C613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75A1C-8AD8-E940-B45A-757D972EE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F84A8-223E-BC41-91E8-56750AC7B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7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E40E5-3522-F54C-8362-1173AA589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B4D8D-7A9C-744A-B2A9-37A47613BF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EE0BAB-CBA3-1146-99FD-8F6ECBC0C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5C925-C394-C242-BFA1-6AF2B16D7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253E3-5AFC-B24A-ABAA-060CC3681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52108-EAEA-9C41-80ED-720A55252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7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CE1BE-46C3-814C-8F95-CA79F7C9B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 algn="ctr"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A96AF1-5E68-DF46-AA98-017CDA13F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313BC-A182-2142-816D-5B0345482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A7F70A-108C-3B47-B8AB-399A20050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657167-4DA2-9B4F-A1DC-F67C5B10C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98BEC0-4E15-8F45-AC58-35820222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049A17-1041-964F-ABEA-88115F462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680E5-5943-3C4A-B2A1-A68D9BCF4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1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E4978-EFBB-E442-88F1-48F92CFC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87DE0A-5472-4C45-AFC0-6C7A494A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FA548C-AD04-EA47-B699-2254BACC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FE7574-F7A3-D748-9EAB-7A738685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9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1CDD7-38D1-4F4E-BB80-BEF72564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719DC4-041E-0048-A87C-748B279F2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B94AF-8C3C-6242-B7E3-9D01C5FFB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0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FAF17-FCBF-8F4D-B122-B79100EB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3DE3E-D716-634D-A542-258B51B9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EB503-A91F-BC4B-A8CB-48C593669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05B9B-6107-C24F-8913-F086AABA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F5D25-725D-9340-95EF-53D6FA6E9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5C83B4-42F7-1144-9A3C-27380F610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46BD8-F549-F741-8570-6688BCBB8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493485-C504-E74E-8D9A-816DFED73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AF63B-2152-0646-9757-527C8C008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CC4AB-7B34-964B-AD90-3A19794E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2F0FF-E160-C240-8242-FBC475069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BF54F-686A-5340-BF54-31DD35A9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99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AD5628-2888-D04A-B9A7-2160F1319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BCD12-3440-C240-825E-A8583400E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44195-0D34-4649-960C-6426DE83E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25A54-B574-0D44-BEA8-C24877240F3C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90016-7C8D-F040-B991-094C8E9A1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5A98B-3ADC-1049-80B2-4744E3E49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98A4F-705E-0D4E-84D3-52833FDE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3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D5B9F-C0CE-3F4D-A311-41D84CDD88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Degree Evaluation - Analyze What-If Scenarios</a:t>
            </a:r>
          </a:p>
        </p:txBody>
      </p:sp>
    </p:spTree>
    <p:extLst>
      <p:ext uri="{BB962C8B-B14F-4D97-AF65-F5344CB8AC3E}">
        <p14:creationId xmlns:p14="http://schemas.microsoft.com/office/powerpoint/2010/main" val="3667998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of Future classes block.">
            <a:extLst>
              <a:ext uri="{FF2B5EF4-FFF2-40B4-BE49-F238E27FC236}">
                <a16:creationId xmlns:a16="http://schemas.microsoft.com/office/drawing/2014/main" id="{EA46EBC4-8C97-474C-8714-6B631A491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102" y="3233854"/>
            <a:ext cx="9819091" cy="30974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C8E424-DFD3-EC4D-A77B-8D2E50CA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396"/>
            <a:ext cx="10515600" cy="1325563"/>
          </a:xfrm>
        </p:spPr>
        <p:txBody>
          <a:bodyPr/>
          <a:lstStyle/>
          <a:p>
            <a:r>
              <a:rPr lang="en-US" dirty="0"/>
              <a:t>Access Future Class Choices 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E19CC-F6D2-BE48-868A-0B87432D5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254" y="1069123"/>
            <a:ext cx="11237232" cy="5309906"/>
          </a:xfrm>
        </p:spPr>
        <p:txBody>
          <a:bodyPr/>
          <a:lstStyle/>
          <a:p>
            <a:r>
              <a:rPr lang="en-US" dirty="0"/>
              <a:t>The student and their Advisor could create a What-If Analysis that compares a specific future class or classes against </a:t>
            </a:r>
            <a:r>
              <a:rPr lang="en-US" b="1" dirty="0"/>
              <a:t>current curriculum </a:t>
            </a:r>
            <a:r>
              <a:rPr lang="en-US" dirty="0"/>
              <a:t>requirements.</a:t>
            </a:r>
          </a:p>
          <a:p>
            <a:r>
              <a:rPr lang="en-US" dirty="0"/>
              <a:t>With the Current Curriculum box checked, enter a course code subject and number.  Then click the Add button.</a:t>
            </a:r>
          </a:p>
          <a:p>
            <a:r>
              <a:rPr lang="en-US" dirty="0"/>
              <a:t>To see whether this course would meet a program requirement, click the </a:t>
            </a:r>
            <a:r>
              <a:rPr lang="en-US" b="1" dirty="0"/>
              <a:t>Process</a:t>
            </a:r>
            <a:r>
              <a:rPr lang="en-US" dirty="0"/>
              <a:t> button.</a:t>
            </a:r>
          </a:p>
        </p:txBody>
      </p:sp>
      <p:sp>
        <p:nvSpPr>
          <p:cNvPr id="6" name="Rectangle 5" descr="picture of what-if analysis of future choices,">
            <a:extLst>
              <a:ext uri="{FF2B5EF4-FFF2-40B4-BE49-F238E27FC236}">
                <a16:creationId xmlns:a16="http://schemas.microsoft.com/office/drawing/2014/main" id="{1F7DB624-553E-3A41-A40B-E88C687FADF1}"/>
              </a:ext>
            </a:extLst>
          </p:cNvPr>
          <p:cNvSpPr/>
          <p:nvPr/>
        </p:nvSpPr>
        <p:spPr>
          <a:xfrm>
            <a:off x="1837459" y="4182922"/>
            <a:ext cx="1675762" cy="377734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 descr="picture of what-if analysis future class choices.">
            <a:extLst>
              <a:ext uri="{FF2B5EF4-FFF2-40B4-BE49-F238E27FC236}">
                <a16:creationId xmlns:a16="http://schemas.microsoft.com/office/drawing/2014/main" id="{0B6A22DB-9CF7-D04A-BEA4-095F82AA06FE}"/>
              </a:ext>
            </a:extLst>
          </p:cNvPr>
          <p:cNvSpPr/>
          <p:nvPr/>
        </p:nvSpPr>
        <p:spPr>
          <a:xfrm>
            <a:off x="1891296" y="5133504"/>
            <a:ext cx="2785686" cy="401797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 descr="picture of what-if analysis future choices classes.">
            <a:extLst>
              <a:ext uri="{FF2B5EF4-FFF2-40B4-BE49-F238E27FC236}">
                <a16:creationId xmlns:a16="http://schemas.microsoft.com/office/drawing/2014/main" id="{D8CFD1D0-F8D2-FD45-A7CB-C11AFEF22467}"/>
              </a:ext>
            </a:extLst>
          </p:cNvPr>
          <p:cNvSpPr/>
          <p:nvPr/>
        </p:nvSpPr>
        <p:spPr>
          <a:xfrm>
            <a:off x="8609936" y="5145372"/>
            <a:ext cx="646772" cy="389930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 descr="picture of process button.">
            <a:extLst>
              <a:ext uri="{FF2B5EF4-FFF2-40B4-BE49-F238E27FC236}">
                <a16:creationId xmlns:a16="http://schemas.microsoft.com/office/drawing/2014/main" id="{D43C3F08-7479-F14A-A9AA-C0BF736AE4A7}"/>
              </a:ext>
            </a:extLst>
          </p:cNvPr>
          <p:cNvSpPr/>
          <p:nvPr/>
        </p:nvSpPr>
        <p:spPr>
          <a:xfrm>
            <a:off x="10849014" y="5922652"/>
            <a:ext cx="812564" cy="389929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picture of class add button.">
            <a:extLst>
              <a:ext uri="{FF2B5EF4-FFF2-40B4-BE49-F238E27FC236}">
                <a16:creationId xmlns:a16="http://schemas.microsoft.com/office/drawing/2014/main" id="{733F50A4-8A3F-174A-B914-919A8C842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7958" y="4400944"/>
            <a:ext cx="1460500" cy="723900"/>
          </a:xfrm>
          <a:prstGeom prst="rect">
            <a:avLst/>
          </a:prstGeom>
        </p:spPr>
      </p:pic>
      <p:sp>
        <p:nvSpPr>
          <p:cNvPr id="12" name="Rectangle 11" descr="picture of add button.">
            <a:extLst>
              <a:ext uri="{FF2B5EF4-FFF2-40B4-BE49-F238E27FC236}">
                <a16:creationId xmlns:a16="http://schemas.microsoft.com/office/drawing/2014/main" id="{7038079D-BA11-A940-B07D-E5CC54C496E6}"/>
              </a:ext>
            </a:extLst>
          </p:cNvPr>
          <p:cNvSpPr/>
          <p:nvPr/>
        </p:nvSpPr>
        <p:spPr>
          <a:xfrm>
            <a:off x="5249822" y="5135798"/>
            <a:ext cx="2785687" cy="389930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picture of the process button.">
            <a:extLst>
              <a:ext uri="{FF2B5EF4-FFF2-40B4-BE49-F238E27FC236}">
                <a16:creationId xmlns:a16="http://schemas.microsoft.com/office/drawing/2014/main" id="{D0C0B3D3-AB57-C24B-B381-40F887251A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8508" y="5382165"/>
            <a:ext cx="1097280" cy="47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56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D9F58-5693-F649-89FC-BC28FD35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709"/>
            <a:ext cx="10515600" cy="1325563"/>
          </a:xfrm>
        </p:spPr>
        <p:txBody>
          <a:bodyPr/>
          <a:lstStyle/>
          <a:p>
            <a:r>
              <a:rPr lang="en-US" dirty="0"/>
              <a:t>Examine the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336EE-4563-BC45-852E-D75087311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57" y="1248937"/>
            <a:ext cx="11100391" cy="5218769"/>
          </a:xfrm>
        </p:spPr>
        <p:txBody>
          <a:bodyPr>
            <a:normAutofit/>
          </a:bodyPr>
          <a:lstStyle/>
          <a:p>
            <a:r>
              <a:rPr lang="en-US" dirty="0"/>
              <a:t>Currently, this student has met 38% of their program requirements.</a:t>
            </a:r>
          </a:p>
          <a:p>
            <a:r>
              <a:rPr lang="en-US" dirty="0"/>
              <a:t>After completing English (ENG 203), they would have 40% of their program requirements, which could help determine whether to add the course.</a:t>
            </a:r>
          </a:p>
          <a:p>
            <a:r>
              <a:rPr lang="en-US" dirty="0"/>
              <a:t>To print the analysis, click the print icon (underneath the username and next to the email icon).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lesson explained a Degree Evaluation What-If Analysis and demonstrated how to create and interpret one.  </a:t>
            </a:r>
          </a:p>
          <a:p>
            <a:r>
              <a:rPr lang="en-US" dirty="0"/>
              <a:t>Complete other lessons for more instructions on using a </a:t>
            </a:r>
            <a:r>
              <a:rPr lang="en-US"/>
              <a:t>Degree Evaluation.</a:t>
            </a:r>
            <a:endParaRPr lang="en-US" dirty="0"/>
          </a:p>
        </p:txBody>
      </p:sp>
      <p:pic>
        <p:nvPicPr>
          <p:cNvPr id="9" name="Picture 8" descr="picture of result percentage student has met.">
            <a:extLst>
              <a:ext uri="{FF2B5EF4-FFF2-40B4-BE49-F238E27FC236}">
                <a16:creationId xmlns:a16="http://schemas.microsoft.com/office/drawing/2014/main" id="{03452CDE-E21A-A146-8D5A-ACC55C4F0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314" y="3158139"/>
            <a:ext cx="4528226" cy="197349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picture of results percentage student will meet with added course.">
            <a:extLst>
              <a:ext uri="{FF2B5EF4-FFF2-40B4-BE49-F238E27FC236}">
                <a16:creationId xmlns:a16="http://schemas.microsoft.com/office/drawing/2014/main" id="{0BB2DE1B-9E3C-6945-9A89-04A5D692E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685" y="3121244"/>
            <a:ext cx="4997115" cy="20080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 descr="picture of what-if analysis of future choices,">
            <a:extLst>
              <a:ext uri="{FF2B5EF4-FFF2-40B4-BE49-F238E27FC236}">
                <a16:creationId xmlns:a16="http://schemas.microsoft.com/office/drawing/2014/main" id="{53135247-9CEE-824C-BC59-EC8096799F09}"/>
              </a:ext>
            </a:extLst>
          </p:cNvPr>
          <p:cNvSpPr/>
          <p:nvPr/>
        </p:nvSpPr>
        <p:spPr>
          <a:xfrm>
            <a:off x="3680562" y="3871090"/>
            <a:ext cx="1761893" cy="1284607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 descr="picture of what-if analysis of future choices,">
            <a:extLst>
              <a:ext uri="{FF2B5EF4-FFF2-40B4-BE49-F238E27FC236}">
                <a16:creationId xmlns:a16="http://schemas.microsoft.com/office/drawing/2014/main" id="{DC5AAF6E-09A1-6D49-B192-99DDC12909C5}"/>
              </a:ext>
            </a:extLst>
          </p:cNvPr>
          <p:cNvSpPr/>
          <p:nvPr/>
        </p:nvSpPr>
        <p:spPr>
          <a:xfrm>
            <a:off x="8621531" y="3856810"/>
            <a:ext cx="1761893" cy="1284607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FADC-2341-7849-80CA-DC609C44F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866"/>
            <a:ext cx="10515600" cy="1325563"/>
          </a:xfrm>
        </p:spPr>
        <p:txBody>
          <a:bodyPr/>
          <a:lstStyle/>
          <a:p>
            <a:r>
              <a:rPr lang="en-US" dirty="0"/>
              <a:t>Benefits of What–If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3BB7E-A9E6-7B45-8B6B-A6BB73A72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3" y="1039091"/>
            <a:ext cx="11242962" cy="53829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Suppose you meet with your Advisor mid-semester to discuss a program change.</a:t>
            </a:r>
          </a:p>
          <a:p>
            <a:r>
              <a:rPr lang="en-US" dirty="0"/>
              <a:t>Perhaps you want to switch your Major to another program.</a:t>
            </a:r>
          </a:p>
          <a:p>
            <a:r>
              <a:rPr lang="en-US" dirty="0"/>
              <a:t>For example, if you are in the Liberal Arts, Associate in Arts program, you might wonder how switching to a Business Administration, Associate in Science program could affect your degree progress.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Using the What-If analysis, lets you see how changes would impact your progress, helping you and your advisor freely explore program options.</a:t>
            </a:r>
          </a:p>
        </p:txBody>
      </p:sp>
      <p:pic>
        <p:nvPicPr>
          <p:cNvPr id="5" name="Picture 4" descr="picture of student contemplating a program change.">
            <a:extLst>
              <a:ext uri="{FF2B5EF4-FFF2-40B4-BE49-F238E27FC236}">
                <a16:creationId xmlns:a16="http://schemas.microsoft.com/office/drawing/2014/main" id="{FCC99046-96BE-6142-B940-A7219574A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26" y="2990231"/>
            <a:ext cx="5194300" cy="23495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47D27E-2B61-3745-827B-7DC7D51F2D8F}"/>
              </a:ext>
            </a:extLst>
          </p:cNvPr>
          <p:cNvSpPr txBox="1"/>
          <p:nvPr/>
        </p:nvSpPr>
        <p:spPr>
          <a:xfrm>
            <a:off x="3912415" y="3452446"/>
            <a:ext cx="237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33179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62165-8B01-9541-B1CA-4128EA3F2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430"/>
            <a:ext cx="10515600" cy="1325563"/>
          </a:xfrm>
        </p:spPr>
        <p:txBody>
          <a:bodyPr/>
          <a:lstStyle/>
          <a:p>
            <a:r>
              <a:rPr lang="en-US" dirty="0"/>
              <a:t>Accessing a What-If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76F93-32FE-8B49-B276-A8E297608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9" y="1226127"/>
            <a:ext cx="11076709" cy="4950835"/>
          </a:xfrm>
        </p:spPr>
        <p:txBody>
          <a:bodyPr/>
          <a:lstStyle/>
          <a:p>
            <a:r>
              <a:rPr lang="en-US" dirty="0"/>
              <a:t>You can create a What-If Analysis through your worksheet by clicking the </a:t>
            </a:r>
            <a:r>
              <a:rPr lang="en-US" b="1" dirty="0"/>
              <a:t>What-If link </a:t>
            </a:r>
            <a:r>
              <a:rPr lang="en-US" dirty="0"/>
              <a:t>next to the </a:t>
            </a:r>
            <a:r>
              <a:rPr lang="en-US" b="1" dirty="0"/>
              <a:t>Academic link </a:t>
            </a:r>
            <a:r>
              <a:rPr lang="en-US" dirty="0"/>
              <a:t>on the Student Worksheet.</a:t>
            </a:r>
          </a:p>
          <a:p>
            <a:endParaRPr lang="en-US" dirty="0"/>
          </a:p>
        </p:txBody>
      </p:sp>
      <p:pic>
        <p:nvPicPr>
          <p:cNvPr id="4" name="Picture 3" descr="picture of accessing what-if">
            <a:extLst>
              <a:ext uri="{FF2B5EF4-FFF2-40B4-BE49-F238E27FC236}">
                <a16:creationId xmlns:a16="http://schemas.microsoft.com/office/drawing/2014/main" id="{1CC9264C-2664-8F4D-961F-3FED0E43B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389" y="2612794"/>
            <a:ext cx="8555064" cy="1828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2164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4DBBB-6F5E-5745-8BFF-B0D467103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0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Create a What-If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564EF-4023-814C-8535-3EA577957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055" y="1274618"/>
            <a:ext cx="3796145" cy="4902345"/>
          </a:xfrm>
        </p:spPr>
        <p:txBody>
          <a:bodyPr>
            <a:normAutofit/>
          </a:bodyPr>
          <a:lstStyle/>
          <a:p>
            <a:r>
              <a:rPr lang="en-US" dirty="0"/>
              <a:t>Select a new Major to consider, under Areas of Study.</a:t>
            </a:r>
          </a:p>
          <a:p>
            <a:r>
              <a:rPr lang="en-US" dirty="0"/>
              <a:t>In this example, the student wants to switch to the Business Administration, Associate in Science degree.</a:t>
            </a:r>
          </a:p>
        </p:txBody>
      </p:sp>
      <p:pic>
        <p:nvPicPr>
          <p:cNvPr id="9" name="Content Placeholder 8" descr="picture of what-if analysis.">
            <a:extLst>
              <a:ext uri="{FF2B5EF4-FFF2-40B4-BE49-F238E27FC236}">
                <a16:creationId xmlns:a16="http://schemas.microsoft.com/office/drawing/2014/main" id="{E3178BEF-CE09-3E4A-8C9F-B7EEBD46D42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48826" y="1413600"/>
            <a:ext cx="7661328" cy="41697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 descr="picture of add button.">
            <a:extLst>
              <a:ext uri="{FF2B5EF4-FFF2-40B4-BE49-F238E27FC236}">
                <a16:creationId xmlns:a16="http://schemas.microsoft.com/office/drawing/2014/main" id="{40868672-56CF-364E-BD00-A6D851311D96}"/>
              </a:ext>
            </a:extLst>
          </p:cNvPr>
          <p:cNvSpPr/>
          <p:nvPr/>
        </p:nvSpPr>
        <p:spPr>
          <a:xfrm>
            <a:off x="4287299" y="3807042"/>
            <a:ext cx="2448038" cy="341211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 descr="picture of add button.">
            <a:extLst>
              <a:ext uri="{FF2B5EF4-FFF2-40B4-BE49-F238E27FC236}">
                <a16:creationId xmlns:a16="http://schemas.microsoft.com/office/drawing/2014/main" id="{FD3F4DE7-554C-E84A-9561-5EAF2677949C}"/>
              </a:ext>
            </a:extLst>
          </p:cNvPr>
          <p:cNvSpPr/>
          <p:nvPr/>
        </p:nvSpPr>
        <p:spPr>
          <a:xfrm>
            <a:off x="6915269" y="2978140"/>
            <a:ext cx="2448038" cy="341211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 descr="picture of add button.">
            <a:extLst>
              <a:ext uri="{FF2B5EF4-FFF2-40B4-BE49-F238E27FC236}">
                <a16:creationId xmlns:a16="http://schemas.microsoft.com/office/drawing/2014/main" id="{D9005FED-0D13-E24D-A171-2451444F9ABE}"/>
              </a:ext>
            </a:extLst>
          </p:cNvPr>
          <p:cNvSpPr/>
          <p:nvPr/>
        </p:nvSpPr>
        <p:spPr>
          <a:xfrm>
            <a:off x="4223132" y="3381929"/>
            <a:ext cx="1263268" cy="341211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7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ABE6EA-8959-4548-B5D1-970953A9A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20"/>
            <a:ext cx="10515600" cy="1144588"/>
          </a:xfrm>
        </p:spPr>
        <p:txBody>
          <a:bodyPr/>
          <a:lstStyle/>
          <a:p>
            <a:r>
              <a:rPr lang="en-US" dirty="0"/>
              <a:t>Create a What-If Analysis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8871F-C905-EC43-8B05-ABE6DC075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9258" y="1278808"/>
            <a:ext cx="4638502" cy="5221745"/>
          </a:xfrm>
        </p:spPr>
        <p:txBody>
          <a:bodyPr>
            <a:normAutofit/>
          </a:bodyPr>
          <a:lstStyle/>
          <a:p>
            <a:r>
              <a:rPr lang="en-US" dirty="0"/>
              <a:t>If you also want to see how individual courses might alter your progress and graduation date,  you can add them to Future classes.  </a:t>
            </a:r>
          </a:p>
          <a:p>
            <a:r>
              <a:rPr lang="en-US" dirty="0"/>
              <a:t>The What-If Analysis will explain whether they help meet program requirements.</a:t>
            </a:r>
          </a:p>
          <a:p>
            <a:r>
              <a:rPr lang="en-US" dirty="0"/>
              <a:t>Indicate whether the analysis should include in-progress or pre- registered classes along with the completed ones when comparing the alternative requirements.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Content Placeholder 5" descr="picture of what-if analysis continued.">
            <a:extLst>
              <a:ext uri="{FF2B5EF4-FFF2-40B4-BE49-F238E27FC236}">
                <a16:creationId xmlns:a16="http://schemas.microsoft.com/office/drawing/2014/main" id="{CF882EC6-B4F1-4F43-AA99-D26084B3C3E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9257" y="1583473"/>
            <a:ext cx="7012956" cy="374681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 descr="picture of add button.">
            <a:extLst>
              <a:ext uri="{FF2B5EF4-FFF2-40B4-BE49-F238E27FC236}">
                <a16:creationId xmlns:a16="http://schemas.microsoft.com/office/drawing/2014/main" id="{30567C78-FF52-4942-937F-228539752852}"/>
              </a:ext>
            </a:extLst>
          </p:cNvPr>
          <p:cNvSpPr/>
          <p:nvPr/>
        </p:nvSpPr>
        <p:spPr>
          <a:xfrm>
            <a:off x="4937002" y="4147445"/>
            <a:ext cx="1896935" cy="400491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 descr="picture of add button.">
            <a:extLst>
              <a:ext uri="{FF2B5EF4-FFF2-40B4-BE49-F238E27FC236}">
                <a16:creationId xmlns:a16="http://schemas.microsoft.com/office/drawing/2014/main" id="{0A4E5989-FE6A-274C-B0CA-B10AB6073418}"/>
              </a:ext>
            </a:extLst>
          </p:cNvPr>
          <p:cNvSpPr/>
          <p:nvPr/>
        </p:nvSpPr>
        <p:spPr>
          <a:xfrm>
            <a:off x="6051929" y="2254478"/>
            <a:ext cx="2225797" cy="400491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0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748F0-60F9-3249-9FB0-81EE1CAEA56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153"/>
            <a:ext cx="10515600" cy="1325563"/>
          </a:xfrm>
        </p:spPr>
        <p:txBody>
          <a:bodyPr/>
          <a:lstStyle/>
          <a:p>
            <a:r>
              <a:rPr lang="en-US" dirty="0"/>
              <a:t>Process the What-If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6A7EC-921A-924F-B36B-90121C439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0818"/>
            <a:ext cx="10515600" cy="4826145"/>
          </a:xfrm>
        </p:spPr>
        <p:txBody>
          <a:bodyPr/>
          <a:lstStyle/>
          <a:p>
            <a:r>
              <a:rPr lang="en-US" dirty="0"/>
              <a:t>The What-If Analysis will evaluate the requirements of the program change against your current academic record, including completed, in-progress, and pre-registered courses and credits (if selected).</a:t>
            </a:r>
          </a:p>
          <a:p>
            <a:r>
              <a:rPr lang="en-US" dirty="0"/>
              <a:t>After entering the criteria, click the Process button.</a:t>
            </a:r>
          </a:p>
          <a:p>
            <a:endParaRPr lang="en-US" dirty="0"/>
          </a:p>
        </p:txBody>
      </p:sp>
      <p:pic>
        <p:nvPicPr>
          <p:cNvPr id="6" name="Picture 5" descr="picture of process button.">
            <a:extLst>
              <a:ext uri="{FF2B5EF4-FFF2-40B4-BE49-F238E27FC236}">
                <a16:creationId xmlns:a16="http://schemas.microsoft.com/office/drawing/2014/main" id="{85B0E93D-FBF8-5347-8065-87A14BF2C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3197" y="3108779"/>
            <a:ext cx="4029123" cy="8932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8967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ogress comparison for a student switching to AS degree.">
            <a:extLst>
              <a:ext uri="{FF2B5EF4-FFF2-40B4-BE49-F238E27FC236}">
                <a16:creationId xmlns:a16="http://schemas.microsoft.com/office/drawing/2014/main" id="{E638793F-E94F-D04F-A4D7-82C937F83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102" y="3451301"/>
            <a:ext cx="4036743" cy="21011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progtess comparison for student staying with AA degree.">
            <a:extLst>
              <a:ext uri="{FF2B5EF4-FFF2-40B4-BE49-F238E27FC236}">
                <a16:creationId xmlns:a16="http://schemas.microsoft.com/office/drawing/2014/main" id="{FBD2F02F-C224-0F45-A624-FDE82D5E35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140" y="3428998"/>
            <a:ext cx="4821116" cy="21011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307EBF-3F41-744B-A45B-82FC753AC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625"/>
            <a:ext cx="10515600" cy="1214293"/>
          </a:xfrm>
        </p:spPr>
        <p:txBody>
          <a:bodyPr/>
          <a:lstStyle/>
          <a:p>
            <a:r>
              <a:rPr lang="en-US" dirty="0"/>
              <a:t>Compare the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E1A81-B0A2-A447-978C-E15958117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1" y="1097280"/>
            <a:ext cx="11135360" cy="5305943"/>
          </a:xfrm>
        </p:spPr>
        <p:txBody>
          <a:bodyPr/>
          <a:lstStyle/>
          <a:p>
            <a:r>
              <a:rPr lang="en-US" dirty="0"/>
              <a:t>The analysis explains that should this student switch to an Associate in Science, Business Administration Major, they would currently meet 22% of the program requirements.</a:t>
            </a:r>
          </a:p>
          <a:p>
            <a:r>
              <a:rPr lang="en-US" dirty="0"/>
              <a:t>Switching back to the Academic Audit shows that this student has already met 38% of their Liberal Arts program requirements in the Associate in Arts degree. This information, can help them determine whether to change programs.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D082B1-AF91-264C-86AA-6FE45412482E}"/>
              </a:ext>
            </a:extLst>
          </p:cNvPr>
          <p:cNvSpPr txBox="1"/>
          <p:nvPr/>
        </p:nvSpPr>
        <p:spPr>
          <a:xfrm>
            <a:off x="2561047" y="5654668"/>
            <a:ext cx="3326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Switching to Business Administration AS Degree.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597015-40E3-6345-AE5F-B49C607A9C4C}"/>
              </a:ext>
            </a:extLst>
          </p:cNvPr>
          <p:cNvSpPr txBox="1"/>
          <p:nvPr/>
        </p:nvSpPr>
        <p:spPr>
          <a:xfrm>
            <a:off x="7155349" y="5638793"/>
            <a:ext cx="3412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Staying With Lib. Arts, Hum/</a:t>
            </a:r>
            <a:r>
              <a:rPr lang="en-US" b="1" dirty="0" err="1"/>
              <a:t>Soc.Sci</a:t>
            </a:r>
            <a:r>
              <a:rPr lang="en-US" b="1" dirty="0"/>
              <a:t> AA Degree</a:t>
            </a:r>
          </a:p>
        </p:txBody>
      </p:sp>
      <p:sp>
        <p:nvSpPr>
          <p:cNvPr id="11" name="Rectangle 10" descr="picture of what-if analysis of future choices,">
            <a:extLst>
              <a:ext uri="{FF2B5EF4-FFF2-40B4-BE49-F238E27FC236}">
                <a16:creationId xmlns:a16="http://schemas.microsoft.com/office/drawing/2014/main" id="{41682799-7E7E-5E44-AA49-FF57E26F135D}"/>
              </a:ext>
            </a:extLst>
          </p:cNvPr>
          <p:cNvSpPr/>
          <p:nvPr/>
        </p:nvSpPr>
        <p:spPr>
          <a:xfrm>
            <a:off x="4088793" y="4134324"/>
            <a:ext cx="1761893" cy="1284607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 descr="picture of what-if analysis of future choices,">
            <a:extLst>
              <a:ext uri="{FF2B5EF4-FFF2-40B4-BE49-F238E27FC236}">
                <a16:creationId xmlns:a16="http://schemas.microsoft.com/office/drawing/2014/main" id="{F0C1EC76-47E9-E24D-B8DF-8880093AC2B9}"/>
              </a:ext>
            </a:extLst>
          </p:cNvPr>
          <p:cNvSpPr/>
          <p:nvPr/>
        </p:nvSpPr>
        <p:spPr>
          <a:xfrm>
            <a:off x="9183120" y="4064852"/>
            <a:ext cx="1761893" cy="1284607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9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616E1-64B5-7D41-91B2-1405778CF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210"/>
            <a:ext cx="10515600" cy="1325563"/>
          </a:xfrm>
        </p:spPr>
        <p:txBody>
          <a:bodyPr/>
          <a:lstStyle/>
          <a:p>
            <a:r>
              <a:rPr lang="en-US" dirty="0"/>
              <a:t>What-if Program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C9E9-6515-CF41-9F7B-3AA6C8B9E7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6688" y="1258790"/>
            <a:ext cx="4199610" cy="4385023"/>
          </a:xfrm>
        </p:spPr>
        <p:txBody>
          <a:bodyPr>
            <a:normAutofit/>
          </a:bodyPr>
          <a:lstStyle/>
          <a:p>
            <a:r>
              <a:rPr lang="en-US" dirty="0"/>
              <a:t>The What-If Analysis also displays </a:t>
            </a:r>
            <a:r>
              <a:rPr lang="en-US"/>
              <a:t>the new program’s </a:t>
            </a:r>
            <a:r>
              <a:rPr lang="en-US" dirty="0"/>
              <a:t>requirements, explains whether they have been met, and offers suggestions to fulfill the unmet ones.</a:t>
            </a:r>
          </a:p>
          <a:p>
            <a:r>
              <a:rPr lang="en-US" dirty="0"/>
              <a:t>For example, this shows that the student has met the ENG 101 requirement, but none for the the Business Administration Program.</a:t>
            </a:r>
          </a:p>
          <a:p>
            <a:endParaRPr lang="en-US" dirty="0"/>
          </a:p>
        </p:txBody>
      </p:sp>
      <p:pic>
        <p:nvPicPr>
          <p:cNvPr id="4" name="Content Placeholder 3" descr="picture of alternative program requirements.">
            <a:extLst>
              <a:ext uri="{FF2B5EF4-FFF2-40B4-BE49-F238E27FC236}">
                <a16:creationId xmlns:a16="http://schemas.microsoft.com/office/drawing/2014/main" id="{5B931335-00E4-A049-B090-6DBD9433DD8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16298" y="1303395"/>
            <a:ext cx="7094869" cy="40946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 descr="picture of add button.">
            <a:extLst>
              <a:ext uri="{FF2B5EF4-FFF2-40B4-BE49-F238E27FC236}">
                <a16:creationId xmlns:a16="http://schemas.microsoft.com/office/drawing/2014/main" id="{83166364-2A57-5948-AC82-D178B8B8E9A1}"/>
              </a:ext>
            </a:extLst>
          </p:cNvPr>
          <p:cNvSpPr/>
          <p:nvPr/>
        </p:nvSpPr>
        <p:spPr>
          <a:xfrm>
            <a:off x="4961065" y="3425556"/>
            <a:ext cx="6853850" cy="400486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9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51AF8-B997-4A45-855A-BC55F4578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45"/>
            <a:ext cx="10515600" cy="1325563"/>
          </a:xfrm>
        </p:spPr>
        <p:txBody>
          <a:bodyPr/>
          <a:lstStyle/>
          <a:p>
            <a:r>
              <a:rPr lang="en-US" dirty="0"/>
              <a:t>Access Future Class Choices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EC697-CCC1-8545-80BE-C7B6DA7EF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1084521"/>
            <a:ext cx="11396077" cy="5451789"/>
          </a:xfrm>
        </p:spPr>
        <p:txBody>
          <a:bodyPr/>
          <a:lstStyle/>
          <a:p>
            <a:r>
              <a:rPr lang="en-US" dirty="0"/>
              <a:t>You can also use a What-If Audit to see how courses you are interested in taking might fulfill or impact your graduation requirements. </a:t>
            </a:r>
          </a:p>
          <a:p>
            <a:r>
              <a:rPr lang="en-US" dirty="0"/>
              <a:t>To start, begin a new What-If Analysis. Click the </a:t>
            </a:r>
            <a:r>
              <a:rPr lang="en-US" b="1" dirty="0"/>
              <a:t>Academic link</a:t>
            </a:r>
            <a:r>
              <a:rPr lang="en-US" dirty="0"/>
              <a:t>, then click the </a:t>
            </a:r>
            <a:r>
              <a:rPr lang="en-US" b="1" dirty="0"/>
              <a:t>What-If</a:t>
            </a:r>
            <a:r>
              <a:rPr lang="en-US" dirty="0"/>
              <a:t> link.</a:t>
            </a:r>
          </a:p>
          <a:p>
            <a:endParaRPr lang="en-US" dirty="0"/>
          </a:p>
          <a:p>
            <a:r>
              <a:rPr lang="en-US" dirty="0"/>
              <a:t>In this instance, a student wants to see if an English course (ENG 203) might meet a requirement.</a:t>
            </a:r>
          </a:p>
        </p:txBody>
      </p:sp>
      <p:pic>
        <p:nvPicPr>
          <p:cNvPr id="4" name="Picture 3" descr="picture of future class access choices.">
            <a:extLst>
              <a:ext uri="{FF2B5EF4-FFF2-40B4-BE49-F238E27FC236}">
                <a16:creationId xmlns:a16="http://schemas.microsoft.com/office/drawing/2014/main" id="{811EC4EA-7A37-D440-BE3B-6761DE3B2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094" y="2412245"/>
            <a:ext cx="3162300" cy="584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picture of student considering future class choices.">
            <a:extLst>
              <a:ext uri="{FF2B5EF4-FFF2-40B4-BE49-F238E27FC236}">
                <a16:creationId xmlns:a16="http://schemas.microsoft.com/office/drawing/2014/main" id="{B4320F34-2E23-684B-BCEB-5C7B95E27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6865" y="3931090"/>
            <a:ext cx="1946459" cy="236236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3212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646</Words>
  <Application>Microsoft Macintosh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Degree Evaluation - Analyze What-If Scenarios</vt:lpstr>
      <vt:lpstr>Benefits of What–If Analysis</vt:lpstr>
      <vt:lpstr>Accessing a What-If Analysis</vt:lpstr>
      <vt:lpstr>Create a What-If Analysis</vt:lpstr>
      <vt:lpstr>Create a What-If Analysis (cont.)</vt:lpstr>
      <vt:lpstr>Process the What-If Analysis</vt:lpstr>
      <vt:lpstr>Compare the Progress</vt:lpstr>
      <vt:lpstr>What-if Program Requirements</vt:lpstr>
      <vt:lpstr>Access Future Class Choices </vt:lpstr>
      <vt:lpstr>Access Future Class Choices  (cont.)</vt:lpstr>
      <vt:lpstr>Examine the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Analyze What-If Scenarios</dc:title>
  <dc:creator>Marin, Beatrice A.</dc:creator>
  <cp:lastModifiedBy>Marin, Beatrice A.</cp:lastModifiedBy>
  <cp:revision>412</cp:revision>
  <dcterms:created xsi:type="dcterms:W3CDTF">2021-05-31T11:58:44Z</dcterms:created>
  <dcterms:modified xsi:type="dcterms:W3CDTF">2021-06-08T14:52:03Z</dcterms:modified>
</cp:coreProperties>
</file>