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74" r:id="rId6"/>
    <p:sldId id="275" r:id="rId7"/>
    <p:sldId id="269" r:id="rId8"/>
    <p:sldId id="271" r:id="rId9"/>
    <p:sldId id="272" r:id="rId10"/>
    <p:sldId id="314" r:id="rId11"/>
    <p:sldId id="276" r:id="rId12"/>
    <p:sldId id="279" r:id="rId13"/>
    <p:sldId id="278" r:id="rId14"/>
    <p:sldId id="281" r:id="rId15"/>
    <p:sldId id="280" r:id="rId16"/>
    <p:sldId id="282" r:id="rId17"/>
    <p:sldId id="262" r:id="rId18"/>
    <p:sldId id="264" r:id="rId19"/>
    <p:sldId id="266" r:id="rId20"/>
    <p:sldId id="261" r:id="rId21"/>
    <p:sldId id="268" r:id="rId22"/>
    <p:sldId id="267" r:id="rId23"/>
    <p:sldId id="270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201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3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9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0E3CA0-532E-4A5D-93D7-CAB49B5320B0}" type="datetimeFigureOut">
              <a:rPr lang="en-US" smtClean="0"/>
              <a:t>7/23/20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FD7FFD-3990-462C-98DC-3A6A2890F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153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7/23/20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7/23/20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7/23/20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7/23/20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7/23/20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7/23/20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7/23/20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7/23/20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idp.quicklaunchsso.com/ncc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ollegecatalog.ncc.edu/current/policiesandprocedures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47B5C2-4579-49EA-8371-DCECEC45E6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4108" y="1782698"/>
            <a:ext cx="9587302" cy="1646302"/>
          </a:xfrm>
        </p:spPr>
        <p:txBody>
          <a:bodyPr/>
          <a:lstStyle/>
          <a:p>
            <a:r>
              <a:rPr lang="en-US" b="1" dirty="0">
                <a:solidFill>
                  <a:schemeClr val="accent2"/>
                </a:solidFill>
              </a:rPr>
              <a:t>How to Register Using Banner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F02712-B714-4CC5-997A-6A1FD1E75B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80590" y="3423424"/>
            <a:ext cx="7766936" cy="1096899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Arial Narrow" panose="020B0606020202030204" pitchFamily="34" charset="0"/>
              </a:rPr>
              <a:t>myNCC PORTAL</a:t>
            </a:r>
          </a:p>
        </p:txBody>
      </p:sp>
    </p:spTree>
    <p:extLst>
      <p:ext uri="{BB962C8B-B14F-4D97-AF65-F5344CB8AC3E}">
        <p14:creationId xmlns:p14="http://schemas.microsoft.com/office/powerpoint/2010/main" val="983393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5000"/>
    </mc:Choice>
    <mc:Fallback xmlns="">
      <p:transition advTm="5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827EA-C683-4A07-943F-BECAC3893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6555"/>
            <a:ext cx="12191999" cy="986871"/>
          </a:xfrm>
          <a:solidFill>
            <a:schemeClr val="bg1"/>
          </a:solidFill>
          <a:ln w="76200"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2"/>
                </a:solidFill>
              </a:rPr>
              <a:t>Selecting Classes Using Advanced Course Search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8DC474A-CE47-493F-80A7-5AD2A1297A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059" y="1361545"/>
            <a:ext cx="9853869" cy="47495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813BD92-2A37-4E17-9621-9756387EB546}"/>
              </a:ext>
            </a:extLst>
          </p:cNvPr>
          <p:cNvSpPr txBox="1"/>
          <p:nvPr/>
        </p:nvSpPr>
        <p:spPr>
          <a:xfrm>
            <a:off x="2374750" y="3251273"/>
            <a:ext cx="4340711" cy="92333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You can Look Up Classes by selecting Course Search </a:t>
            </a:r>
            <a:r>
              <a:rPr lang="en-US" u="sng" dirty="0"/>
              <a:t>or</a:t>
            </a:r>
            <a:r>
              <a:rPr lang="en-US" dirty="0"/>
              <a:t> Advanced Search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C96416C-7BA6-4407-ADAF-8801247BB96B}"/>
              </a:ext>
            </a:extLst>
          </p:cNvPr>
          <p:cNvSpPr txBox="1"/>
          <p:nvPr/>
        </p:nvSpPr>
        <p:spPr>
          <a:xfrm>
            <a:off x="3159593" y="4948830"/>
            <a:ext cx="2057400" cy="646331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Select Advanced</a:t>
            </a:r>
          </a:p>
          <a:p>
            <a:r>
              <a:rPr lang="en-US" dirty="0"/>
              <a:t>Search </a:t>
            </a:r>
          </a:p>
        </p:txBody>
      </p:sp>
      <p:sp>
        <p:nvSpPr>
          <p:cNvPr id="7" name="Arrow: Left 6">
            <a:extLst>
              <a:ext uri="{FF2B5EF4-FFF2-40B4-BE49-F238E27FC236}">
                <a16:creationId xmlns:a16="http://schemas.microsoft.com/office/drawing/2014/main" id="{0BFA9E58-DA7B-4F45-ADB7-88FB566A1595}"/>
              </a:ext>
            </a:extLst>
          </p:cNvPr>
          <p:cNvSpPr/>
          <p:nvPr/>
        </p:nvSpPr>
        <p:spPr>
          <a:xfrm>
            <a:off x="2454967" y="5217460"/>
            <a:ext cx="704626" cy="37770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238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8000">
        <p14:reveal/>
      </p:transition>
    </mc:Choice>
    <mc:Fallback xmlns="">
      <p:transition spd="slow" advTm="8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0B72D41-68F9-4FD3-9507-DFD4106312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1779" y="-41162"/>
            <a:ext cx="11483163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E2D89C4-AC16-4173-AF3E-96623439BE22}"/>
              </a:ext>
            </a:extLst>
          </p:cNvPr>
          <p:cNvSpPr txBox="1"/>
          <p:nvPr/>
        </p:nvSpPr>
        <p:spPr>
          <a:xfrm>
            <a:off x="5058461" y="1135827"/>
            <a:ext cx="3267635" cy="923330"/>
          </a:xfrm>
          <a:prstGeom prst="rect">
            <a:avLst/>
          </a:prstGeom>
          <a:solidFill>
            <a:srgbClr val="FFFFFF"/>
          </a:solidFill>
          <a:ln w="762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You can select the Subject by scrolling from the launch button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5025832-0B47-4801-80A5-18B22F94DB03}"/>
              </a:ext>
            </a:extLst>
          </p:cNvPr>
          <p:cNvSpPr txBox="1"/>
          <p:nvPr/>
        </p:nvSpPr>
        <p:spPr>
          <a:xfrm>
            <a:off x="5154703" y="2278841"/>
            <a:ext cx="3713632" cy="369332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You can insert the Course Number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6550F3-9ACC-4DC1-833D-893231661BAE}"/>
              </a:ext>
            </a:extLst>
          </p:cNvPr>
          <p:cNvSpPr txBox="1"/>
          <p:nvPr/>
        </p:nvSpPr>
        <p:spPr>
          <a:xfrm>
            <a:off x="6176523" y="4308630"/>
            <a:ext cx="4612341" cy="646331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You can highlight your preferred session: Day, Eve, Online, Remote or Weekend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1458101-95AD-46CE-B58C-D599C1347DC2}"/>
              </a:ext>
            </a:extLst>
          </p:cNvPr>
          <p:cNvSpPr txBox="1"/>
          <p:nvPr/>
        </p:nvSpPr>
        <p:spPr>
          <a:xfrm>
            <a:off x="6275293" y="5181452"/>
            <a:ext cx="5186083" cy="646331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You can select the “Attribute Type” to see a list of classes with that attribute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55B41BA-22A5-43C5-8C06-E5C773C0CCAC}"/>
              </a:ext>
            </a:extLst>
          </p:cNvPr>
          <p:cNvSpPr txBox="1"/>
          <p:nvPr/>
        </p:nvSpPr>
        <p:spPr>
          <a:xfrm>
            <a:off x="0" y="31113"/>
            <a:ext cx="12320710" cy="646331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2"/>
                </a:solidFill>
              </a:rPr>
              <a:t>Advanced Search</a:t>
            </a:r>
            <a:r>
              <a:rPr lang="en-US" sz="3600" b="1" u="sng" dirty="0">
                <a:solidFill>
                  <a:schemeClr val="accent2"/>
                </a:solidFill>
              </a:rPr>
              <a:t> </a:t>
            </a:r>
            <a:endParaRPr lang="en-US" sz="3600" b="1" dirty="0">
              <a:solidFill>
                <a:schemeClr val="accent2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DBD3105-53A8-42CA-AB3C-2E81FCDFD0B4}"/>
              </a:ext>
            </a:extLst>
          </p:cNvPr>
          <p:cNvSpPr/>
          <p:nvPr/>
        </p:nvSpPr>
        <p:spPr>
          <a:xfrm>
            <a:off x="2704316" y="1075185"/>
            <a:ext cx="730002" cy="476985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4FB7392-3B8B-440C-AA8F-2B4B0C853F4B}"/>
              </a:ext>
            </a:extLst>
          </p:cNvPr>
          <p:cNvSpPr/>
          <p:nvPr/>
        </p:nvSpPr>
        <p:spPr>
          <a:xfrm>
            <a:off x="2626749" y="2448799"/>
            <a:ext cx="1252509" cy="316930"/>
          </a:xfrm>
          <a:prstGeom prst="ellipse">
            <a:avLst/>
          </a:prstGeom>
          <a:noFill/>
          <a:ln w="38100">
            <a:solidFill>
              <a:schemeClr val="tx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B492382-C3BF-4BBE-9152-F1DBF2F83C4B}"/>
              </a:ext>
            </a:extLst>
          </p:cNvPr>
          <p:cNvSpPr/>
          <p:nvPr/>
        </p:nvSpPr>
        <p:spPr>
          <a:xfrm>
            <a:off x="2555388" y="4649132"/>
            <a:ext cx="1252509" cy="26631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F440790-2A6B-432F-8809-C280C6F846E5}"/>
              </a:ext>
            </a:extLst>
          </p:cNvPr>
          <p:cNvSpPr/>
          <p:nvPr/>
        </p:nvSpPr>
        <p:spPr>
          <a:xfrm>
            <a:off x="2585872" y="5040969"/>
            <a:ext cx="1252509" cy="280966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5DAFBED-37A4-4E7E-93DC-C55761B59CE5}"/>
              </a:ext>
            </a:extLst>
          </p:cNvPr>
          <p:cNvSpPr txBox="1"/>
          <p:nvPr/>
        </p:nvSpPr>
        <p:spPr>
          <a:xfrm>
            <a:off x="13317" y="220912"/>
            <a:ext cx="2108638" cy="6647974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The most commonly used from the following options are highlighted:</a:t>
            </a:r>
          </a:p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>
                <a:highlight>
                  <a:srgbClr val="FFFF00"/>
                </a:highlight>
              </a:rPr>
              <a:t>Subject</a:t>
            </a:r>
            <a:endParaRPr lang="en-US" sz="800" dirty="0">
              <a:highlight>
                <a:srgbClr val="FFFF00"/>
              </a:highlight>
            </a:endParaRPr>
          </a:p>
          <a:p>
            <a:endParaRPr lang="en-US" sz="600" dirty="0">
              <a:highlight>
                <a:srgbClr val="FFFF00"/>
              </a:highlight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>
                <a:highlight>
                  <a:srgbClr val="FFFF00"/>
                </a:highlight>
              </a:rPr>
              <a:t>Course Number</a:t>
            </a:r>
          </a:p>
          <a:p>
            <a:endParaRPr lang="en-US" sz="600" dirty="0">
              <a:highlight>
                <a:srgbClr val="FFFF00"/>
              </a:highlight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/>
              <a:t>Title</a:t>
            </a:r>
            <a:endParaRPr lang="en-US" sz="600" dirty="0"/>
          </a:p>
          <a:p>
            <a:endParaRPr lang="en-US" sz="6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/>
              <a:t>Schedule Type</a:t>
            </a:r>
          </a:p>
          <a:p>
            <a:endParaRPr lang="en-US" sz="6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/>
              <a:t>Instructional Method</a:t>
            </a:r>
          </a:p>
          <a:p>
            <a:endParaRPr lang="en-US" sz="6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/>
              <a:t>Credit Range</a:t>
            </a:r>
          </a:p>
          <a:p>
            <a:endParaRPr lang="en-US" sz="6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/>
              <a:t>Part of Term</a:t>
            </a:r>
          </a:p>
          <a:p>
            <a:endParaRPr lang="en-US" sz="6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/>
              <a:t>Duration</a:t>
            </a:r>
          </a:p>
          <a:p>
            <a:endParaRPr lang="en-US" sz="6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/>
              <a:t>Instructor</a:t>
            </a:r>
          </a:p>
          <a:p>
            <a:endParaRPr lang="en-US" sz="6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>
                <a:highlight>
                  <a:srgbClr val="FFFF00"/>
                </a:highlight>
              </a:rPr>
              <a:t>Session</a:t>
            </a:r>
          </a:p>
          <a:p>
            <a:endParaRPr lang="en-US" sz="600" dirty="0">
              <a:highlight>
                <a:srgbClr val="FFFF00"/>
              </a:highlight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>
                <a:highlight>
                  <a:srgbClr val="FFFF00"/>
                </a:highlight>
              </a:rPr>
              <a:t>Attribute Type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600" dirty="0">
              <a:highlight>
                <a:srgbClr val="FFFF00"/>
              </a:highlight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/>
              <a:t>Start Time</a:t>
            </a:r>
            <a:endParaRPr lang="en-US" sz="600" dirty="0"/>
          </a:p>
          <a:p>
            <a:endParaRPr lang="en-US" sz="6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/>
              <a:t>End Time </a:t>
            </a:r>
          </a:p>
          <a:p>
            <a:endParaRPr lang="en-US" sz="6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/>
              <a:t>Days</a:t>
            </a:r>
          </a:p>
        </p:txBody>
      </p:sp>
    </p:spTree>
    <p:extLst>
      <p:ext uri="{BB962C8B-B14F-4D97-AF65-F5344CB8AC3E}">
        <p14:creationId xmlns:p14="http://schemas.microsoft.com/office/powerpoint/2010/main" val="2425551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3000"/>
    </mc:Choice>
    <mc:Fallback xmlns="">
      <p:transition advTm="13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FA0B9F4-4526-484C-A1B6-622D42D81AE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609600"/>
            <a:ext cx="12191999" cy="584775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</a:rPr>
              <a:t>Advanced Search by Subject, Session and Attribute Type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B05F9DD-C64F-4E97-B1C0-FDDFEC53B31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77863" y="1622708"/>
            <a:ext cx="4183062" cy="3880772"/>
          </a:xfrm>
          <a:prstGeom prst="rect">
            <a:avLst/>
          </a:prstGeom>
        </p:spPr>
      </p:pic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AF59618C-4363-4E7B-8BDF-C7286852116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089525" y="1699003"/>
            <a:ext cx="4184650" cy="372818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43DD85C-230A-4D10-9110-757771FAEDA0}"/>
              </a:ext>
            </a:extLst>
          </p:cNvPr>
          <p:cNvSpPr txBox="1"/>
          <p:nvPr/>
        </p:nvSpPr>
        <p:spPr>
          <a:xfrm>
            <a:off x="5480797" y="5409890"/>
            <a:ext cx="3402106" cy="369332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Register or Add to Worksheet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40A52FC-1FBA-4D28-9893-0705F75C0DA4}"/>
              </a:ext>
            </a:extLst>
          </p:cNvPr>
          <p:cNvSpPr txBox="1"/>
          <p:nvPr/>
        </p:nvSpPr>
        <p:spPr>
          <a:xfrm>
            <a:off x="2097740" y="2353235"/>
            <a:ext cx="2245659" cy="369332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Select the Subject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836052B-4807-445B-AB34-25F8AC2CCC2E}"/>
              </a:ext>
            </a:extLst>
          </p:cNvPr>
          <p:cNvSpPr txBox="1"/>
          <p:nvPr/>
        </p:nvSpPr>
        <p:spPr>
          <a:xfrm>
            <a:off x="2232866" y="4297493"/>
            <a:ext cx="2110533" cy="646331"/>
          </a:xfrm>
          <a:prstGeom prst="rect">
            <a:avLst/>
          </a:prstGeom>
          <a:solidFill>
            <a:srgbClr val="FFFFFF"/>
          </a:solidFill>
          <a:ln w="762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Select Session and Attribute Type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942A6C3-8C4D-499E-A5AE-0F63CFCD8B65}"/>
              </a:ext>
            </a:extLst>
          </p:cNvPr>
          <p:cNvSpPr txBox="1"/>
          <p:nvPr/>
        </p:nvSpPr>
        <p:spPr>
          <a:xfrm>
            <a:off x="1613647" y="5367809"/>
            <a:ext cx="2729752" cy="369332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Click on Section Search </a:t>
            </a:r>
          </a:p>
        </p:txBody>
      </p:sp>
      <p:sp>
        <p:nvSpPr>
          <p:cNvPr id="16" name="Arrow: Up 15">
            <a:extLst>
              <a:ext uri="{FF2B5EF4-FFF2-40B4-BE49-F238E27FC236}">
                <a16:creationId xmlns:a16="http://schemas.microsoft.com/office/drawing/2014/main" id="{2D96CB82-0C1F-4E12-A2B7-2AA319A63FB0}"/>
              </a:ext>
            </a:extLst>
          </p:cNvPr>
          <p:cNvSpPr/>
          <p:nvPr/>
        </p:nvSpPr>
        <p:spPr>
          <a:xfrm rot="18735734">
            <a:off x="1210235" y="5096901"/>
            <a:ext cx="403412" cy="36933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Left 16">
            <a:extLst>
              <a:ext uri="{FF2B5EF4-FFF2-40B4-BE49-F238E27FC236}">
                <a16:creationId xmlns:a16="http://schemas.microsoft.com/office/drawing/2014/main" id="{B6AEC908-7295-46A1-8511-4FC98C15526E}"/>
              </a:ext>
            </a:extLst>
          </p:cNvPr>
          <p:cNvSpPr/>
          <p:nvPr/>
        </p:nvSpPr>
        <p:spPr>
          <a:xfrm>
            <a:off x="1553102" y="2295585"/>
            <a:ext cx="54463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Left 17">
            <a:extLst>
              <a:ext uri="{FF2B5EF4-FFF2-40B4-BE49-F238E27FC236}">
                <a16:creationId xmlns:a16="http://schemas.microsoft.com/office/drawing/2014/main" id="{C9851DD6-8170-4592-8331-437668398B9A}"/>
              </a:ext>
            </a:extLst>
          </p:cNvPr>
          <p:cNvSpPr/>
          <p:nvPr/>
        </p:nvSpPr>
        <p:spPr>
          <a:xfrm>
            <a:off x="1990710" y="4319090"/>
            <a:ext cx="255712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AD4C5AA-7F55-44FB-8D5C-61379D1FFE99}"/>
              </a:ext>
            </a:extLst>
          </p:cNvPr>
          <p:cNvSpPr txBox="1"/>
          <p:nvPr/>
        </p:nvSpPr>
        <p:spPr>
          <a:xfrm>
            <a:off x="5709398" y="3949758"/>
            <a:ext cx="1309968" cy="92333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Check box of section you want 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2E39E0A-F100-4353-AB94-3C06E45EF2BE}"/>
              </a:ext>
            </a:extLst>
          </p:cNvPr>
          <p:cNvSpPr/>
          <p:nvPr/>
        </p:nvSpPr>
        <p:spPr>
          <a:xfrm>
            <a:off x="4963272" y="3949758"/>
            <a:ext cx="334869" cy="347735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914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0000">
        <p14:reveal/>
      </p:transition>
    </mc:Choice>
    <mc:Fallback xmlns="">
      <p:transition spd="slow" advTm="10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685E08F-A18B-40CB-ACA3-85A2FAA306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247" y="1000154"/>
            <a:ext cx="10963835" cy="5820009"/>
          </a:xfrm>
          <a:prstGeom prst="rect">
            <a:avLst/>
          </a:prstGeom>
          <a:ln w="76200">
            <a:solidFill>
              <a:srgbClr val="FFC000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71EF280-A1C9-4B1A-B1FA-67A75998E2A2}"/>
              </a:ext>
            </a:extLst>
          </p:cNvPr>
          <p:cNvSpPr txBox="1"/>
          <p:nvPr/>
        </p:nvSpPr>
        <p:spPr>
          <a:xfrm>
            <a:off x="0" y="37837"/>
            <a:ext cx="12192000" cy="646331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2"/>
                </a:solidFill>
              </a:rPr>
              <a:t>Select Course from Advanced Search Results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B07238E-381D-4DFA-B1C5-6095A793D999}"/>
              </a:ext>
            </a:extLst>
          </p:cNvPr>
          <p:cNvSpPr/>
          <p:nvPr/>
        </p:nvSpPr>
        <p:spPr>
          <a:xfrm>
            <a:off x="699247" y="4266701"/>
            <a:ext cx="551329" cy="567735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7C5267-4A9E-470E-9166-C706888754EC}"/>
              </a:ext>
            </a:extLst>
          </p:cNvPr>
          <p:cNvSpPr txBox="1"/>
          <p:nvPr/>
        </p:nvSpPr>
        <p:spPr>
          <a:xfrm>
            <a:off x="4378362" y="4337919"/>
            <a:ext cx="1013234" cy="941294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00E9892C-0EFF-4B62-932C-23386C1016FD}"/>
              </a:ext>
            </a:extLst>
          </p:cNvPr>
          <p:cNvSpPr/>
          <p:nvPr/>
        </p:nvSpPr>
        <p:spPr>
          <a:xfrm>
            <a:off x="5427457" y="4592120"/>
            <a:ext cx="63201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A196591-7F18-4188-9B9A-8026F0CC66AC}"/>
              </a:ext>
            </a:extLst>
          </p:cNvPr>
          <p:cNvSpPr txBox="1"/>
          <p:nvPr/>
        </p:nvSpPr>
        <p:spPr>
          <a:xfrm>
            <a:off x="6059467" y="4476587"/>
            <a:ext cx="2182909" cy="1200329"/>
          </a:xfrm>
          <a:prstGeom prst="rect">
            <a:avLst/>
          </a:prstGeom>
          <a:solidFill>
            <a:srgbClr val="FFFFFF"/>
          </a:solidFill>
          <a:ln w="762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Write the day and time of the class you select before you Register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41AC6F1-8516-4871-BAC9-004C79C2430F}"/>
              </a:ext>
            </a:extLst>
          </p:cNvPr>
          <p:cNvSpPr txBox="1"/>
          <p:nvPr/>
        </p:nvSpPr>
        <p:spPr>
          <a:xfrm>
            <a:off x="699247" y="3528037"/>
            <a:ext cx="2136718" cy="369332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Select desired box </a:t>
            </a:r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766E78DA-CB1D-494C-A6EE-B3641072E87D}"/>
              </a:ext>
            </a:extLst>
          </p:cNvPr>
          <p:cNvSpPr/>
          <p:nvPr/>
        </p:nvSpPr>
        <p:spPr>
          <a:xfrm>
            <a:off x="874059" y="3932644"/>
            <a:ext cx="201706" cy="27546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138E216-AFEB-4CAC-8923-4FD8455FD27E}"/>
              </a:ext>
            </a:extLst>
          </p:cNvPr>
          <p:cNvSpPr txBox="1"/>
          <p:nvPr/>
        </p:nvSpPr>
        <p:spPr>
          <a:xfrm>
            <a:off x="974911" y="5619591"/>
            <a:ext cx="1721222" cy="369332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Click Register</a:t>
            </a:r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4FBE95D6-E463-40CA-A4BD-11BFCE035AA8}"/>
              </a:ext>
            </a:extLst>
          </p:cNvPr>
          <p:cNvSpPr/>
          <p:nvPr/>
        </p:nvSpPr>
        <p:spPr>
          <a:xfrm>
            <a:off x="907678" y="5988923"/>
            <a:ext cx="282387" cy="3693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353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3000"/>
    </mc:Choice>
    <mc:Fallback xmlns="">
      <p:transition advTm="13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48E88E3-6ECD-4518-BCD0-D56B12AEF6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418" y="-13252"/>
            <a:ext cx="11483163" cy="685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B2287FD-272F-4885-84D5-3EF64291F3AD}"/>
              </a:ext>
            </a:extLst>
          </p:cNvPr>
          <p:cNvSpPr txBox="1"/>
          <p:nvPr/>
        </p:nvSpPr>
        <p:spPr>
          <a:xfrm>
            <a:off x="2119256" y="3102699"/>
            <a:ext cx="763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highlight>
                  <a:srgbClr val="FFFF00"/>
                </a:highlight>
              </a:rPr>
              <a:t>HIS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D86F28C-FFB9-4228-BF8A-75D79676A964}"/>
              </a:ext>
            </a:extLst>
          </p:cNvPr>
          <p:cNvSpPr txBox="1"/>
          <p:nvPr/>
        </p:nvSpPr>
        <p:spPr>
          <a:xfrm>
            <a:off x="3777728" y="3102699"/>
            <a:ext cx="763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highlight>
                  <a:srgbClr val="FFFF00"/>
                </a:highlight>
              </a:rPr>
              <a:t>HIS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6E591D1-0253-469A-B550-60DF277B35C2}"/>
              </a:ext>
            </a:extLst>
          </p:cNvPr>
          <p:cNvSpPr txBox="1"/>
          <p:nvPr/>
        </p:nvSpPr>
        <p:spPr>
          <a:xfrm>
            <a:off x="0" y="0"/>
            <a:ext cx="12298017" cy="1200329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2"/>
                </a:solidFill>
              </a:rPr>
              <a:t>Writing the day and time of the class you selected will avoid creating a time conflict with your next selection 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53313E7-8957-44AE-B2A1-6E84009E96D7}"/>
              </a:ext>
            </a:extLst>
          </p:cNvPr>
          <p:cNvSpPr txBox="1"/>
          <p:nvPr/>
        </p:nvSpPr>
        <p:spPr>
          <a:xfrm>
            <a:off x="6149008" y="5331658"/>
            <a:ext cx="3949148" cy="92333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Schedule Grids are in Helpful Tools on the Advisement webpage</a:t>
            </a:r>
          </a:p>
          <a:p>
            <a:r>
              <a:rPr lang="en-US" dirty="0"/>
              <a:t>https://www.ncc.edu/advisement/</a:t>
            </a:r>
          </a:p>
        </p:txBody>
      </p:sp>
    </p:spTree>
    <p:extLst>
      <p:ext uri="{BB962C8B-B14F-4D97-AF65-F5344CB8AC3E}">
        <p14:creationId xmlns:p14="http://schemas.microsoft.com/office/powerpoint/2010/main" val="3474520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:push dir="u"/>
      </p:transition>
    </mc:Choice>
    <mc:Fallback xmlns="">
      <p:transition spd="slow" advTm="7000">
        <p:push dir="u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FFAECA5-100A-4C2B-B225-9F7BBAC8BB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774" y="92765"/>
            <a:ext cx="11483163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A357DE3-AA65-46CB-BD04-7E6B94EB1A68}"/>
              </a:ext>
            </a:extLst>
          </p:cNvPr>
          <p:cNvSpPr txBox="1"/>
          <p:nvPr/>
        </p:nvSpPr>
        <p:spPr>
          <a:xfrm>
            <a:off x="1078455" y="1531158"/>
            <a:ext cx="5945197" cy="369332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Registered on Web indicates course was added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C611BE9-C8E5-4971-B207-788B79D0908B}"/>
              </a:ext>
            </a:extLst>
          </p:cNvPr>
          <p:cNvSpPr txBox="1"/>
          <p:nvPr/>
        </p:nvSpPr>
        <p:spPr>
          <a:xfrm>
            <a:off x="1627679" y="4759387"/>
            <a:ext cx="3675529" cy="646331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Click on Class Search to continue to add courses </a:t>
            </a:r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857956B3-2EA3-4177-B3F2-966CD5D50DD4}"/>
              </a:ext>
            </a:extLst>
          </p:cNvPr>
          <p:cNvSpPr/>
          <p:nvPr/>
        </p:nvSpPr>
        <p:spPr>
          <a:xfrm>
            <a:off x="2116840" y="5405718"/>
            <a:ext cx="295835" cy="3693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458F2DD2-32EB-493F-A084-3FFB08F35491}"/>
              </a:ext>
            </a:extLst>
          </p:cNvPr>
          <p:cNvSpPr/>
          <p:nvPr/>
        </p:nvSpPr>
        <p:spPr>
          <a:xfrm>
            <a:off x="1215614" y="1929191"/>
            <a:ext cx="301214" cy="5880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4440DF6D-E338-4B9C-AFFE-B77E5765CB0A}"/>
              </a:ext>
            </a:extLst>
          </p:cNvPr>
          <p:cNvSpPr/>
          <p:nvPr/>
        </p:nvSpPr>
        <p:spPr>
          <a:xfrm>
            <a:off x="6285895" y="1900490"/>
            <a:ext cx="301214" cy="5880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AC783E7-DBC4-4925-95B8-07D7D909223E}"/>
              </a:ext>
            </a:extLst>
          </p:cNvPr>
          <p:cNvSpPr txBox="1"/>
          <p:nvPr/>
        </p:nvSpPr>
        <p:spPr>
          <a:xfrm>
            <a:off x="0" y="172278"/>
            <a:ext cx="12192000" cy="646331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2"/>
                </a:solidFill>
              </a:rPr>
              <a:t>Confirmation of Course Registration on Web</a:t>
            </a:r>
          </a:p>
        </p:txBody>
      </p:sp>
    </p:spTree>
    <p:extLst>
      <p:ext uri="{BB962C8B-B14F-4D97-AF65-F5344CB8AC3E}">
        <p14:creationId xmlns:p14="http://schemas.microsoft.com/office/powerpoint/2010/main" val="1538142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7000"/>
    </mc:Choice>
    <mc:Fallback xmlns="">
      <p:transition advTm="7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8F945EB-9F4F-484E-ABB7-50DD36F189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932" y="468130"/>
            <a:ext cx="10972800" cy="635776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A3F4C70-9A28-46A1-8747-D225D62BD251}"/>
              </a:ext>
            </a:extLst>
          </p:cNvPr>
          <p:cNvSpPr txBox="1"/>
          <p:nvPr/>
        </p:nvSpPr>
        <p:spPr>
          <a:xfrm>
            <a:off x="72640" y="13769"/>
            <a:ext cx="12119359" cy="1200329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2"/>
                </a:solidFill>
              </a:rPr>
              <a:t>During course selection, note the following information:</a:t>
            </a:r>
            <a:endParaRPr lang="en-US" sz="3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512067-BF4D-4EF7-BCC7-301273A6B949}"/>
              </a:ext>
            </a:extLst>
          </p:cNvPr>
          <p:cNvSpPr txBox="1"/>
          <p:nvPr/>
        </p:nvSpPr>
        <p:spPr>
          <a:xfrm>
            <a:off x="139849" y="2829261"/>
            <a:ext cx="1355464" cy="2031325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The check off box indicates the class is open if no one is on the waitlist</a:t>
            </a:r>
          </a:p>
        </p:txBody>
      </p:sp>
      <p:sp>
        <p:nvSpPr>
          <p:cNvPr id="5" name="Arrow: Up 4">
            <a:extLst>
              <a:ext uri="{FF2B5EF4-FFF2-40B4-BE49-F238E27FC236}">
                <a16:creationId xmlns:a16="http://schemas.microsoft.com/office/drawing/2014/main" id="{DAAF50F6-5157-4C06-9401-CD3DF12B0FAD}"/>
              </a:ext>
            </a:extLst>
          </p:cNvPr>
          <p:cNvSpPr/>
          <p:nvPr/>
        </p:nvSpPr>
        <p:spPr>
          <a:xfrm>
            <a:off x="139850" y="2481943"/>
            <a:ext cx="339122" cy="34731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DB50A3C-95D7-48F7-BF17-A19B1874BE8A}"/>
              </a:ext>
            </a:extLst>
          </p:cNvPr>
          <p:cNvSpPr/>
          <p:nvPr/>
        </p:nvSpPr>
        <p:spPr>
          <a:xfrm>
            <a:off x="566057" y="1789043"/>
            <a:ext cx="718457" cy="8453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07CD9EB-0BB1-4395-B68B-5E178F45A94B}"/>
              </a:ext>
            </a:extLst>
          </p:cNvPr>
          <p:cNvCxnSpPr>
            <a:cxnSpLocks/>
          </p:cNvCxnSpPr>
          <p:nvPr/>
        </p:nvCxnSpPr>
        <p:spPr>
          <a:xfrm flipH="1" flipV="1">
            <a:off x="1175800" y="2432247"/>
            <a:ext cx="827683" cy="543260"/>
          </a:xfrm>
          <a:prstGeom prst="straightConnector1">
            <a:avLst/>
          </a:prstGeom>
          <a:ln w="762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201C6DE7-8CEB-4E40-9FA6-AEA3AFD5698D}"/>
              </a:ext>
            </a:extLst>
          </p:cNvPr>
          <p:cNvSpPr txBox="1"/>
          <p:nvPr/>
        </p:nvSpPr>
        <p:spPr>
          <a:xfrm>
            <a:off x="1923952" y="3025203"/>
            <a:ext cx="1807284" cy="1754326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Click on CRN hyperlink to read course description in “View Catalog Entry”</a:t>
            </a:r>
          </a:p>
        </p:txBody>
      </p:sp>
      <p:sp>
        <p:nvSpPr>
          <p:cNvPr id="15" name="Speech Bubble: Rectangle 14">
            <a:extLst>
              <a:ext uri="{FF2B5EF4-FFF2-40B4-BE49-F238E27FC236}">
                <a16:creationId xmlns:a16="http://schemas.microsoft.com/office/drawing/2014/main" id="{AE65FCF2-00EA-444B-8010-3830B50D9929}"/>
              </a:ext>
            </a:extLst>
          </p:cNvPr>
          <p:cNvSpPr/>
          <p:nvPr/>
        </p:nvSpPr>
        <p:spPr>
          <a:xfrm>
            <a:off x="5711687" y="1883229"/>
            <a:ext cx="1135427" cy="696685"/>
          </a:xfrm>
          <a:prstGeom prst="wedgeRectCallou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831ABB1-B087-47C4-A702-4AAE1C9BDE47}"/>
              </a:ext>
            </a:extLst>
          </p:cNvPr>
          <p:cNvSpPr txBox="1"/>
          <p:nvPr/>
        </p:nvSpPr>
        <p:spPr>
          <a:xfrm>
            <a:off x="5867400" y="2667000"/>
            <a:ext cx="1807284" cy="1477328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Waitlist</a:t>
            </a:r>
          </a:p>
          <a:p>
            <a:r>
              <a:rPr lang="en-US" dirty="0"/>
              <a:t>Information on: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Capacity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Actual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Remaining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BF1E8DE-A67C-452A-A460-5F9B04847E0D}"/>
              </a:ext>
            </a:extLst>
          </p:cNvPr>
          <p:cNvSpPr txBox="1"/>
          <p:nvPr/>
        </p:nvSpPr>
        <p:spPr>
          <a:xfrm>
            <a:off x="8240109" y="908318"/>
            <a:ext cx="1383712" cy="646331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Date range </a:t>
            </a:r>
          </a:p>
          <a:p>
            <a:r>
              <a:rPr lang="en-US" dirty="0"/>
              <a:t>for term </a:t>
            </a:r>
          </a:p>
        </p:txBody>
      </p:sp>
      <p:sp>
        <p:nvSpPr>
          <p:cNvPr id="19" name="Arrow: Down 18">
            <a:extLst>
              <a:ext uri="{FF2B5EF4-FFF2-40B4-BE49-F238E27FC236}">
                <a16:creationId xmlns:a16="http://schemas.microsoft.com/office/drawing/2014/main" id="{47806EE1-1018-493B-B5AB-2BA954ACA973}"/>
              </a:ext>
            </a:extLst>
          </p:cNvPr>
          <p:cNvSpPr/>
          <p:nvPr/>
        </p:nvSpPr>
        <p:spPr>
          <a:xfrm>
            <a:off x="8680175" y="1628319"/>
            <a:ext cx="450574" cy="3727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FDAEB37-EC6C-4C96-8006-87EC79598898}"/>
              </a:ext>
            </a:extLst>
          </p:cNvPr>
          <p:cNvSpPr txBox="1"/>
          <p:nvPr/>
        </p:nvSpPr>
        <p:spPr>
          <a:xfrm>
            <a:off x="8213606" y="3025203"/>
            <a:ext cx="1593003" cy="646331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All attributes</a:t>
            </a:r>
          </a:p>
          <a:p>
            <a:r>
              <a:rPr lang="en-US" dirty="0"/>
              <a:t>for course</a:t>
            </a:r>
          </a:p>
        </p:txBody>
      </p:sp>
      <p:sp>
        <p:nvSpPr>
          <p:cNvPr id="21" name="Left Brace 20">
            <a:extLst>
              <a:ext uri="{FF2B5EF4-FFF2-40B4-BE49-F238E27FC236}">
                <a16:creationId xmlns:a16="http://schemas.microsoft.com/office/drawing/2014/main" id="{F9545374-AC2D-4F9D-8CCC-484B2009B189}"/>
              </a:ext>
            </a:extLst>
          </p:cNvPr>
          <p:cNvSpPr/>
          <p:nvPr/>
        </p:nvSpPr>
        <p:spPr>
          <a:xfrm>
            <a:off x="9859617" y="2279375"/>
            <a:ext cx="196890" cy="1864954"/>
          </a:xfrm>
          <a:prstGeom prst="leftBrac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7B21DE2-4011-44CC-85F7-F317978BE116}"/>
              </a:ext>
            </a:extLst>
          </p:cNvPr>
          <p:cNvSpPr txBox="1"/>
          <p:nvPr/>
        </p:nvSpPr>
        <p:spPr>
          <a:xfrm>
            <a:off x="8507894" y="4894883"/>
            <a:ext cx="1868557" cy="646331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Location for class meeting</a:t>
            </a:r>
          </a:p>
        </p:txBody>
      </p:sp>
      <p:sp>
        <p:nvSpPr>
          <p:cNvPr id="23" name="Arrow: Down 22">
            <a:extLst>
              <a:ext uri="{FF2B5EF4-FFF2-40B4-BE49-F238E27FC236}">
                <a16:creationId xmlns:a16="http://schemas.microsoft.com/office/drawing/2014/main" id="{D3A44E8A-5FB0-4C62-97C5-CEB2B6AB1AA3}"/>
              </a:ext>
            </a:extLst>
          </p:cNvPr>
          <p:cNvSpPr/>
          <p:nvPr/>
        </p:nvSpPr>
        <p:spPr>
          <a:xfrm>
            <a:off x="9329529" y="5541214"/>
            <a:ext cx="477079" cy="49899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136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D4098-97D8-4695-A60F-1D5445F21B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4581"/>
            <a:ext cx="12019722" cy="1321409"/>
          </a:xfrm>
          <a:solidFill>
            <a:srgbClr val="FFFFFF"/>
          </a:solidFill>
          <a:ln w="76200">
            <a:solidFill>
              <a:srgbClr val="FFC000"/>
            </a:solidFill>
          </a:ln>
        </p:spPr>
        <p:txBody>
          <a:bodyPr>
            <a:normAutofit fontScale="90000"/>
          </a:bodyPr>
          <a:lstStyle/>
          <a:p>
            <a:r>
              <a:rPr lang="en-US" sz="3100" b="1" dirty="0">
                <a:solidFill>
                  <a:schemeClr val="accent2"/>
                </a:solidFill>
              </a:rPr>
              <a:t>You are now registered for classes. Read information above “Current Schedule” which includes letter codes for each Day of the Week and Payment and Deadline Information </a:t>
            </a:r>
            <a:br>
              <a:rPr lang="en-US" sz="3000" dirty="0">
                <a:solidFill>
                  <a:schemeClr val="tx1"/>
                </a:solidFill>
              </a:rPr>
            </a:br>
            <a:endParaRPr lang="en-US" sz="3000" dirty="0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A91395-828E-4BC4-9314-E3FA0078DC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77056"/>
            <a:ext cx="11096741" cy="548094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109D622-E94C-4E53-ADF7-C6C4DED75413}"/>
              </a:ext>
            </a:extLst>
          </p:cNvPr>
          <p:cNvSpPr txBox="1"/>
          <p:nvPr/>
        </p:nvSpPr>
        <p:spPr>
          <a:xfrm>
            <a:off x="2133388" y="4598598"/>
            <a:ext cx="2011680" cy="646331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Total Credit Hours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A78E9C8-CE1A-4A98-A5E5-7D2D29E13BFE}"/>
              </a:ext>
            </a:extLst>
          </p:cNvPr>
          <p:cNvCxnSpPr>
            <a:cxnSpLocks/>
          </p:cNvCxnSpPr>
          <p:nvPr/>
        </p:nvCxnSpPr>
        <p:spPr>
          <a:xfrm flipH="1">
            <a:off x="1262020" y="4601411"/>
            <a:ext cx="871368" cy="1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1984EA34-EE58-4C86-A4B7-CE823CAF215A}"/>
              </a:ext>
            </a:extLst>
          </p:cNvPr>
          <p:cNvSpPr txBox="1"/>
          <p:nvPr/>
        </p:nvSpPr>
        <p:spPr>
          <a:xfrm>
            <a:off x="7790087" y="3794362"/>
            <a:ext cx="2149043" cy="646331"/>
          </a:xfrm>
          <a:prstGeom prst="rect">
            <a:avLst/>
          </a:prstGeom>
          <a:solidFill>
            <a:srgbClr val="FFFFFF"/>
          </a:solidFill>
          <a:ln w="762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Current list of classes</a:t>
            </a:r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3B3CF316-20CC-4BBA-83F5-1979E29254C1}"/>
              </a:ext>
            </a:extLst>
          </p:cNvPr>
          <p:cNvSpPr/>
          <p:nvPr/>
        </p:nvSpPr>
        <p:spPr>
          <a:xfrm rot="5400000">
            <a:off x="7233644" y="3835120"/>
            <a:ext cx="714895" cy="397991"/>
          </a:xfrm>
          <a:prstGeom prst="down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671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7000"/>
    </mc:Choice>
    <mc:Fallback xmlns="">
      <p:transition advTm="70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6FD4D15-D630-4B87-B119-A4C8DC1144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578" y="301214"/>
            <a:ext cx="11483163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7FE2680-AFE3-44CB-95A1-6A7A30320D69}"/>
              </a:ext>
            </a:extLst>
          </p:cNvPr>
          <p:cNvSpPr txBox="1"/>
          <p:nvPr/>
        </p:nvSpPr>
        <p:spPr>
          <a:xfrm>
            <a:off x="3945056" y="1326888"/>
            <a:ext cx="3334871" cy="1477328"/>
          </a:xfrm>
          <a:prstGeom prst="rect">
            <a:avLst/>
          </a:prstGeom>
          <a:ln w="762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To view your schedule, click on REGISTRATION INFORMATION and select Week at a Glance </a:t>
            </a:r>
            <a:r>
              <a:rPr lang="en-US" u="sng" dirty="0">
                <a:solidFill>
                  <a:schemeClr val="tx1"/>
                </a:solidFill>
              </a:rPr>
              <a:t>or</a:t>
            </a:r>
            <a:r>
              <a:rPr lang="en-US" dirty="0">
                <a:solidFill>
                  <a:schemeClr val="tx1"/>
                </a:solidFill>
              </a:rPr>
              <a:t> Concise Student Schedule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96060A51-045C-4B8F-991E-839B0C76D195}"/>
              </a:ext>
            </a:extLst>
          </p:cNvPr>
          <p:cNvCxnSpPr>
            <a:cxnSpLocks/>
          </p:cNvCxnSpPr>
          <p:nvPr/>
        </p:nvCxnSpPr>
        <p:spPr>
          <a:xfrm flipH="1">
            <a:off x="2709950" y="2478702"/>
            <a:ext cx="1235106" cy="613633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EAD5920-AED7-454D-A7C2-93221C4FE812}"/>
              </a:ext>
            </a:extLst>
          </p:cNvPr>
          <p:cNvCxnSpPr>
            <a:cxnSpLocks/>
          </p:cNvCxnSpPr>
          <p:nvPr/>
        </p:nvCxnSpPr>
        <p:spPr>
          <a:xfrm flipH="1">
            <a:off x="2183804" y="2186609"/>
            <a:ext cx="1761252" cy="621137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FBB9C934-9307-428B-82F4-7A9C460AA101}"/>
              </a:ext>
            </a:extLst>
          </p:cNvPr>
          <p:cNvSpPr txBox="1"/>
          <p:nvPr/>
        </p:nvSpPr>
        <p:spPr>
          <a:xfrm>
            <a:off x="0" y="16625"/>
            <a:ext cx="12192000" cy="646331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2"/>
                </a:solidFill>
              </a:rPr>
              <a:t>How to View your Schedule on your myNCC Portal</a:t>
            </a:r>
          </a:p>
        </p:txBody>
      </p:sp>
    </p:spTree>
    <p:extLst>
      <p:ext uri="{BB962C8B-B14F-4D97-AF65-F5344CB8AC3E}">
        <p14:creationId xmlns:p14="http://schemas.microsoft.com/office/powerpoint/2010/main" val="1645971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7000">
        <p14:reveal/>
      </p:transition>
    </mc:Choice>
    <mc:Fallback xmlns="">
      <p:transition spd="slow" advTm="700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89B209-0A78-4948-B3B5-C15DD648A8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5302" y="384377"/>
            <a:ext cx="4185623" cy="1062038"/>
          </a:xfrm>
          <a:ln w="76200">
            <a:solidFill>
              <a:srgbClr val="FFC000"/>
            </a:solidFill>
          </a:ln>
        </p:spPr>
        <p:txBody>
          <a:bodyPr/>
          <a:lstStyle/>
          <a:p>
            <a:endParaRPr lang="en-US" dirty="0">
              <a:solidFill>
                <a:srgbClr val="00B050"/>
              </a:solidFill>
            </a:endParaRPr>
          </a:p>
          <a:p>
            <a:endParaRPr lang="en-US" dirty="0">
              <a:solidFill>
                <a:srgbClr val="00B050"/>
              </a:solidFill>
            </a:endParaRPr>
          </a:p>
          <a:p>
            <a:endParaRPr lang="en-US" dirty="0">
              <a:solidFill>
                <a:srgbClr val="00B050"/>
              </a:solidFill>
            </a:endParaRPr>
          </a:p>
          <a:p>
            <a:endParaRPr lang="en-US" dirty="0">
              <a:solidFill>
                <a:srgbClr val="00B050"/>
              </a:solidFill>
            </a:endParaRPr>
          </a:p>
          <a:p>
            <a:endParaRPr lang="en-US" dirty="0">
              <a:solidFill>
                <a:srgbClr val="00B050"/>
              </a:solidFill>
            </a:endParaRPr>
          </a:p>
          <a:p>
            <a:r>
              <a:rPr lang="en-US" b="1" dirty="0">
                <a:solidFill>
                  <a:schemeClr val="accent2"/>
                </a:solidFill>
              </a:rPr>
              <a:t>Week at a Glance Schedule</a:t>
            </a:r>
          </a:p>
          <a:p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4FA764A-DD9A-4E26-98A5-59CBA96EE52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76275" y="1762299"/>
            <a:ext cx="4184650" cy="4043499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D40E6D-AA7E-4DF4-8B16-EEDA4D28D7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543508" y="402994"/>
            <a:ext cx="4185618" cy="576262"/>
          </a:xfrm>
          <a:solidFill>
            <a:schemeClr val="bg1"/>
          </a:solidFill>
          <a:ln w="76200">
            <a:solidFill>
              <a:srgbClr val="FFC000"/>
            </a:solidFill>
          </a:ln>
        </p:spPr>
        <p:txBody>
          <a:bodyPr/>
          <a:lstStyle/>
          <a:p>
            <a:pPr algn="ctr"/>
            <a:r>
              <a:rPr lang="en-US" b="1" dirty="0">
                <a:solidFill>
                  <a:schemeClr val="accent2"/>
                </a:solidFill>
              </a:rPr>
              <a:t>Concise Student Schedule</a:t>
            </a:r>
          </a:p>
        </p:txBody>
      </p:sp>
      <p:pic>
        <p:nvPicPr>
          <p:cNvPr id="18" name="Content Placeholder 17">
            <a:extLst>
              <a:ext uri="{FF2B5EF4-FFF2-40B4-BE49-F238E27FC236}">
                <a16:creationId xmlns:a16="http://schemas.microsoft.com/office/drawing/2014/main" id="{E137C221-C29A-45E7-B5A6-3E7647200D48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543508" y="1946965"/>
            <a:ext cx="4186237" cy="404349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515AA45-5B5C-43AD-AF4B-C5A94C29CC9D}"/>
              </a:ext>
            </a:extLst>
          </p:cNvPr>
          <p:cNvSpPr txBox="1"/>
          <p:nvPr/>
        </p:nvSpPr>
        <p:spPr>
          <a:xfrm>
            <a:off x="3225338" y="3607724"/>
            <a:ext cx="1330037" cy="2031325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To view your entire schedule, make sure you select a full week of school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D6A3463-95A9-4E1D-9378-84B248856EA4}"/>
              </a:ext>
            </a:extLst>
          </p:cNvPr>
          <p:cNvSpPr txBox="1"/>
          <p:nvPr/>
        </p:nvSpPr>
        <p:spPr>
          <a:xfrm>
            <a:off x="736816" y="1300634"/>
            <a:ext cx="3153540" cy="923330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You can change the week by clicking on Previous Week </a:t>
            </a:r>
            <a:r>
              <a:rPr lang="en-US" u="sng" dirty="0"/>
              <a:t>or </a:t>
            </a:r>
            <a:r>
              <a:rPr lang="en-US" dirty="0"/>
              <a:t>Next Week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A780508-81F6-4DE3-AC27-0B00C5151A3A}"/>
              </a:ext>
            </a:extLst>
          </p:cNvPr>
          <p:cNvSpPr txBox="1"/>
          <p:nvPr/>
        </p:nvSpPr>
        <p:spPr>
          <a:xfrm>
            <a:off x="5542889" y="1300634"/>
            <a:ext cx="4186237" cy="646331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You can view your schedule for the full term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942ED8F-E3EB-4011-A5FE-5EBD243A391D}"/>
              </a:ext>
            </a:extLst>
          </p:cNvPr>
          <p:cNvSpPr txBox="1"/>
          <p:nvPr/>
        </p:nvSpPr>
        <p:spPr>
          <a:xfrm>
            <a:off x="5542889" y="2158918"/>
            <a:ext cx="4186237" cy="923330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View Course Information: CRN, Title, Credits, Start and End Date, Days, </a:t>
            </a:r>
          </a:p>
          <a:p>
            <a:pPr algn="ctr"/>
            <a:r>
              <a:rPr lang="en-US" dirty="0"/>
              <a:t>Location and Instructor </a:t>
            </a:r>
          </a:p>
        </p:txBody>
      </p:sp>
      <p:sp>
        <p:nvSpPr>
          <p:cNvPr id="21" name="Arrow: Down 20">
            <a:extLst>
              <a:ext uri="{FF2B5EF4-FFF2-40B4-BE49-F238E27FC236}">
                <a16:creationId xmlns:a16="http://schemas.microsoft.com/office/drawing/2014/main" id="{922CB0B4-6B14-4C24-8F2A-0986C6A9053A}"/>
              </a:ext>
            </a:extLst>
          </p:cNvPr>
          <p:cNvSpPr/>
          <p:nvPr/>
        </p:nvSpPr>
        <p:spPr>
          <a:xfrm>
            <a:off x="675302" y="2223964"/>
            <a:ext cx="399011" cy="424474"/>
          </a:xfrm>
          <a:prstGeom prst="down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Arrow: Down 21">
            <a:extLst>
              <a:ext uri="{FF2B5EF4-FFF2-40B4-BE49-F238E27FC236}">
                <a16:creationId xmlns:a16="http://schemas.microsoft.com/office/drawing/2014/main" id="{545E06F7-327E-4FE7-8354-54EB5D39DDB5}"/>
              </a:ext>
            </a:extLst>
          </p:cNvPr>
          <p:cNvSpPr/>
          <p:nvPr/>
        </p:nvSpPr>
        <p:spPr>
          <a:xfrm>
            <a:off x="3491345" y="2223964"/>
            <a:ext cx="399011" cy="424474"/>
          </a:xfrm>
          <a:prstGeom prst="down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Arrow: Curved Right 22">
            <a:extLst>
              <a:ext uri="{FF2B5EF4-FFF2-40B4-BE49-F238E27FC236}">
                <a16:creationId xmlns:a16="http://schemas.microsoft.com/office/drawing/2014/main" id="{A1B5BDC2-96E9-479C-8439-3AD9625E2857}"/>
              </a:ext>
            </a:extLst>
          </p:cNvPr>
          <p:cNvSpPr/>
          <p:nvPr/>
        </p:nvSpPr>
        <p:spPr>
          <a:xfrm>
            <a:off x="4991633" y="2959054"/>
            <a:ext cx="551875" cy="1184845"/>
          </a:xfrm>
          <a:prstGeom prst="curvedRight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Arrow: Curved Left 23">
            <a:extLst>
              <a:ext uri="{FF2B5EF4-FFF2-40B4-BE49-F238E27FC236}">
                <a16:creationId xmlns:a16="http://schemas.microsoft.com/office/drawing/2014/main" id="{149ADE14-A49F-447C-BF59-B4BED94F987C}"/>
              </a:ext>
            </a:extLst>
          </p:cNvPr>
          <p:cNvSpPr/>
          <p:nvPr/>
        </p:nvSpPr>
        <p:spPr>
          <a:xfrm>
            <a:off x="9729126" y="2914674"/>
            <a:ext cx="551875" cy="1184845"/>
          </a:xfrm>
          <a:prstGeom prst="curvedLeft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523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9000">
        <p14:reveal/>
      </p:transition>
    </mc:Choice>
    <mc:Fallback xmlns="">
      <p:transition spd="slow" advTm="9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9EBF34A-6B66-49E6-B5F3-924A913324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5" y="614044"/>
            <a:ext cx="10972800" cy="621254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DC8CF11-BF11-47F0-9D15-C409F1CF94CD}"/>
              </a:ext>
            </a:extLst>
          </p:cNvPr>
          <p:cNvSpPr txBox="1"/>
          <p:nvPr/>
        </p:nvSpPr>
        <p:spPr>
          <a:xfrm>
            <a:off x="9471018" y="2076619"/>
            <a:ext cx="1375315" cy="646331"/>
          </a:xfrm>
          <a:prstGeom prst="rect">
            <a:avLst/>
          </a:prstGeom>
          <a:solidFill>
            <a:srgbClr val="FFFFFF"/>
          </a:solidFill>
          <a:ln w="762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Log into your portal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7869F2A-1894-4BD6-9747-92535A3AAC47}"/>
              </a:ext>
            </a:extLst>
          </p:cNvPr>
          <p:cNvCxnSpPr>
            <a:cxnSpLocks/>
          </p:cNvCxnSpPr>
          <p:nvPr/>
        </p:nvCxnSpPr>
        <p:spPr>
          <a:xfrm flipH="1" flipV="1">
            <a:off x="9789459" y="1491207"/>
            <a:ext cx="332721" cy="585412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F69B8AE-ADCE-473D-93F3-9DC5D4A85B50}"/>
              </a:ext>
            </a:extLst>
          </p:cNvPr>
          <p:cNvCxnSpPr/>
          <p:nvPr/>
        </p:nvCxnSpPr>
        <p:spPr>
          <a:xfrm flipH="1">
            <a:off x="9105258" y="2399784"/>
            <a:ext cx="365760" cy="0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B59B9958-F3C0-4F5C-B4DC-77738603B225}"/>
              </a:ext>
            </a:extLst>
          </p:cNvPr>
          <p:cNvSpPr txBox="1"/>
          <p:nvPr/>
        </p:nvSpPr>
        <p:spPr>
          <a:xfrm>
            <a:off x="2948908" y="2399783"/>
            <a:ext cx="3309545" cy="646331"/>
          </a:xfrm>
          <a:prstGeom prst="rect">
            <a:avLst/>
          </a:prstGeom>
          <a:solidFill>
            <a:srgbClr val="FFFFFF"/>
          </a:solidFill>
          <a:ln w="762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Clicking on tabs above will display for more information  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0B32493-D198-4209-B1FD-A299BCDF3CB9}"/>
              </a:ext>
            </a:extLst>
          </p:cNvPr>
          <p:cNvCxnSpPr>
            <a:cxnSpLocks/>
          </p:cNvCxnSpPr>
          <p:nvPr/>
        </p:nvCxnSpPr>
        <p:spPr>
          <a:xfrm flipV="1">
            <a:off x="6093214" y="1869145"/>
            <a:ext cx="1531268" cy="499004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C90AD031-355C-45ED-953F-3F4F9B971D07}"/>
              </a:ext>
            </a:extLst>
          </p:cNvPr>
          <p:cNvSpPr/>
          <p:nvPr/>
        </p:nvSpPr>
        <p:spPr>
          <a:xfrm>
            <a:off x="-5571" y="-47675"/>
            <a:ext cx="12197571" cy="1323439"/>
          </a:xfrm>
          <a:prstGeom prst="rect">
            <a:avLst/>
          </a:prstGeom>
          <a:solidFill>
            <a:srgbClr val="00206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Get Familiar with the College Website</a:t>
            </a:r>
          </a:p>
          <a:p>
            <a:pPr algn="ctr"/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www.ncc.edu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C8B910D-841B-4D5B-A2F0-ADA2D8C9CAAF}"/>
              </a:ext>
            </a:extLst>
          </p:cNvPr>
          <p:cNvCxnSpPr>
            <a:cxnSpLocks/>
          </p:cNvCxnSpPr>
          <p:nvPr/>
        </p:nvCxnSpPr>
        <p:spPr>
          <a:xfrm flipV="1">
            <a:off x="4943893" y="1806403"/>
            <a:ext cx="0" cy="593381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9DC22AE-A6FF-4282-9BE9-6912ABA9D202}"/>
              </a:ext>
            </a:extLst>
          </p:cNvPr>
          <p:cNvCxnSpPr>
            <a:cxnSpLocks/>
          </p:cNvCxnSpPr>
          <p:nvPr/>
        </p:nvCxnSpPr>
        <p:spPr>
          <a:xfrm flipH="1" flipV="1">
            <a:off x="2983513" y="1774768"/>
            <a:ext cx="1763" cy="593381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830B230-C743-47FE-B17C-230C78CFFC63}"/>
              </a:ext>
            </a:extLst>
          </p:cNvPr>
          <p:cNvCxnSpPr>
            <a:cxnSpLocks/>
          </p:cNvCxnSpPr>
          <p:nvPr/>
        </p:nvCxnSpPr>
        <p:spPr>
          <a:xfrm flipV="1">
            <a:off x="5586624" y="1783913"/>
            <a:ext cx="0" cy="584237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F8B4AE83-AD79-47AE-A1C5-9F3BC5B02295}"/>
              </a:ext>
            </a:extLst>
          </p:cNvPr>
          <p:cNvCxnSpPr>
            <a:cxnSpLocks/>
          </p:cNvCxnSpPr>
          <p:nvPr/>
        </p:nvCxnSpPr>
        <p:spPr>
          <a:xfrm flipV="1">
            <a:off x="3757823" y="1774768"/>
            <a:ext cx="0" cy="593381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2793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8000"/>
    </mc:Choice>
    <mc:Fallback xmlns="">
      <p:transition advTm="800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0E924D31-C567-487D-8450-A042DB290098}"/>
              </a:ext>
            </a:extLst>
          </p:cNvPr>
          <p:cNvSpPr txBox="1"/>
          <p:nvPr/>
        </p:nvSpPr>
        <p:spPr>
          <a:xfrm>
            <a:off x="129092" y="172122"/>
            <a:ext cx="9886277" cy="6422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4EA4871-9422-4B2B-A1E4-0A2932CE94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49724"/>
            <a:ext cx="11483163" cy="6042063"/>
          </a:xfrm>
          <a:prstGeom prst="rect">
            <a:avLst/>
          </a:prstGeom>
        </p:spPr>
      </p:pic>
      <p:sp>
        <p:nvSpPr>
          <p:cNvPr id="32" name="Arrow: Right 31">
            <a:extLst>
              <a:ext uri="{FF2B5EF4-FFF2-40B4-BE49-F238E27FC236}">
                <a16:creationId xmlns:a16="http://schemas.microsoft.com/office/drawing/2014/main" id="{2FEECC7D-E725-4A4A-B8E1-42E89088D36A}"/>
              </a:ext>
            </a:extLst>
          </p:cNvPr>
          <p:cNvSpPr/>
          <p:nvPr/>
        </p:nvSpPr>
        <p:spPr>
          <a:xfrm rot="5400000">
            <a:off x="941051" y="1918033"/>
            <a:ext cx="573445" cy="486921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7AE3BD-46AC-4285-ACEB-A36F59C122DA}"/>
              </a:ext>
            </a:extLst>
          </p:cNvPr>
          <p:cNvSpPr txBox="1"/>
          <p:nvPr/>
        </p:nvSpPr>
        <p:spPr>
          <a:xfrm>
            <a:off x="8745966" y="1975183"/>
            <a:ext cx="3220746" cy="92333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Click Online Student Orientation, which is  required for all New Students </a:t>
            </a:r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66D7C1DE-29C9-41E2-9F76-9F56C0EAA3A6}"/>
              </a:ext>
            </a:extLst>
          </p:cNvPr>
          <p:cNvSpPr/>
          <p:nvPr/>
        </p:nvSpPr>
        <p:spPr>
          <a:xfrm rot="5400000">
            <a:off x="7835668" y="2095068"/>
            <a:ext cx="342045" cy="137697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437DFE8-E066-4A1A-84CD-0675750D7BAA}"/>
              </a:ext>
            </a:extLst>
          </p:cNvPr>
          <p:cNvSpPr txBox="1"/>
          <p:nvPr/>
        </p:nvSpPr>
        <p:spPr>
          <a:xfrm>
            <a:off x="8880437" y="3553506"/>
            <a:ext cx="2528047" cy="92333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Click on action circle to view Student Calendar for the term</a:t>
            </a:r>
          </a:p>
        </p:txBody>
      </p:sp>
      <p:sp>
        <p:nvSpPr>
          <p:cNvPr id="6" name="Arrow: Left 5">
            <a:extLst>
              <a:ext uri="{FF2B5EF4-FFF2-40B4-BE49-F238E27FC236}">
                <a16:creationId xmlns:a16="http://schemas.microsoft.com/office/drawing/2014/main" id="{AB537B80-E984-452C-B41C-208471788818}"/>
              </a:ext>
            </a:extLst>
          </p:cNvPr>
          <p:cNvSpPr/>
          <p:nvPr/>
        </p:nvSpPr>
        <p:spPr>
          <a:xfrm>
            <a:off x="8396888" y="3467374"/>
            <a:ext cx="446125" cy="47046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1D76A5B-F29D-405A-8CCB-7E858C7D9AA4}"/>
              </a:ext>
            </a:extLst>
          </p:cNvPr>
          <p:cNvSpPr/>
          <p:nvPr/>
        </p:nvSpPr>
        <p:spPr>
          <a:xfrm>
            <a:off x="352013" y="2783557"/>
            <a:ext cx="2238443" cy="407634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D1408B5-4655-4014-8B5D-1C2E6DF50625}"/>
              </a:ext>
            </a:extLst>
          </p:cNvPr>
          <p:cNvSpPr txBox="1"/>
          <p:nvPr/>
        </p:nvSpPr>
        <p:spPr>
          <a:xfrm>
            <a:off x="27520" y="60721"/>
            <a:ext cx="12164480" cy="646331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           </a:t>
            </a:r>
            <a:r>
              <a:rPr lang="en-US" sz="3600" b="1" dirty="0">
                <a:solidFill>
                  <a:schemeClr val="accent2"/>
                </a:solidFill>
              </a:rPr>
              <a:t>How to Make Changes to your Schedule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4BD77D6-DFA3-4629-91ED-C8D0AF37E51D}"/>
              </a:ext>
            </a:extLst>
          </p:cNvPr>
          <p:cNvSpPr txBox="1"/>
          <p:nvPr/>
        </p:nvSpPr>
        <p:spPr>
          <a:xfrm>
            <a:off x="27519" y="120445"/>
            <a:ext cx="2461364" cy="1754326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On your portal LAUNCHPAD, select the REGISTRATION INFORMATION folder and click on Add or Drop Classes</a:t>
            </a:r>
          </a:p>
        </p:txBody>
      </p:sp>
    </p:spTree>
    <p:extLst>
      <p:ext uri="{BB962C8B-B14F-4D97-AF65-F5344CB8AC3E}">
        <p14:creationId xmlns:p14="http://schemas.microsoft.com/office/powerpoint/2010/main" val="669903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0"/>
    </mc:Choice>
    <mc:Fallback xmlns="">
      <p:transition advTm="1000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3CA28DB-A969-4572-AF52-10F8674B36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3252"/>
            <a:ext cx="10434918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9BF0E6D-A805-4FA6-ADD1-640363521A88}"/>
              </a:ext>
            </a:extLst>
          </p:cNvPr>
          <p:cNvSpPr txBox="1"/>
          <p:nvPr/>
        </p:nvSpPr>
        <p:spPr>
          <a:xfrm>
            <a:off x="2929665" y="2539729"/>
            <a:ext cx="2173045" cy="1200329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Select the Registration Term  by clicking on the action arrow</a:t>
            </a:r>
          </a:p>
        </p:txBody>
      </p:sp>
      <p:sp>
        <p:nvSpPr>
          <p:cNvPr id="9" name="Arrow: Left 8">
            <a:extLst>
              <a:ext uri="{FF2B5EF4-FFF2-40B4-BE49-F238E27FC236}">
                <a16:creationId xmlns:a16="http://schemas.microsoft.com/office/drawing/2014/main" id="{A41D3D49-0769-42B1-9B82-4E6FAAA6F685}"/>
              </a:ext>
            </a:extLst>
          </p:cNvPr>
          <p:cNvSpPr/>
          <p:nvPr/>
        </p:nvSpPr>
        <p:spPr>
          <a:xfrm flipV="1">
            <a:off x="1968649" y="2775471"/>
            <a:ext cx="961016" cy="53788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B6247B0-4FE6-49E8-B74B-C920E9ABF2CC}"/>
              </a:ext>
            </a:extLst>
          </p:cNvPr>
          <p:cNvSpPr txBox="1"/>
          <p:nvPr/>
        </p:nvSpPr>
        <p:spPr>
          <a:xfrm>
            <a:off x="160197" y="4453920"/>
            <a:ext cx="1808452" cy="369332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Click on Submit</a:t>
            </a:r>
          </a:p>
        </p:txBody>
      </p:sp>
      <p:sp>
        <p:nvSpPr>
          <p:cNvPr id="2" name="Arrow: Up 1">
            <a:extLst>
              <a:ext uri="{FF2B5EF4-FFF2-40B4-BE49-F238E27FC236}">
                <a16:creationId xmlns:a16="http://schemas.microsoft.com/office/drawing/2014/main" id="{75903ABF-E53A-48B8-BF8A-649AF4E661B6}"/>
              </a:ext>
            </a:extLst>
          </p:cNvPr>
          <p:cNvSpPr/>
          <p:nvPr/>
        </p:nvSpPr>
        <p:spPr>
          <a:xfrm>
            <a:off x="96209" y="3733546"/>
            <a:ext cx="668495" cy="68960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C175C8-5D7A-4113-8478-1F344EACBC3B}"/>
              </a:ext>
            </a:extLst>
          </p:cNvPr>
          <p:cNvSpPr txBox="1"/>
          <p:nvPr/>
        </p:nvSpPr>
        <p:spPr>
          <a:xfrm>
            <a:off x="0" y="106017"/>
            <a:ext cx="12192000" cy="646331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2"/>
                </a:solidFill>
              </a:rPr>
              <a:t>How to Make Changes to your Schedule Continued</a:t>
            </a:r>
          </a:p>
        </p:txBody>
      </p:sp>
    </p:spTree>
    <p:extLst>
      <p:ext uri="{BB962C8B-B14F-4D97-AF65-F5344CB8AC3E}">
        <p14:creationId xmlns:p14="http://schemas.microsoft.com/office/powerpoint/2010/main" val="4023921670"/>
      </p:ext>
    </p:extLst>
  </p:cSld>
  <p:clrMapOvr>
    <a:masterClrMapping/>
  </p:clrMapOvr>
  <p:transition advTm="4965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F21492-B994-4D54-B2F1-5DDE55593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63755"/>
            <a:ext cx="12192000" cy="753252"/>
          </a:xfrm>
          <a:solidFill>
            <a:schemeClr val="bg1"/>
          </a:solidFill>
          <a:ln w="57150">
            <a:solidFill>
              <a:srgbClr val="FFC000"/>
            </a:solidFill>
          </a:ln>
        </p:spPr>
        <p:txBody>
          <a:bodyPr/>
          <a:lstStyle/>
          <a:p>
            <a:pPr algn="ctr"/>
            <a:r>
              <a:rPr lang="en-US" b="1" dirty="0">
                <a:solidFill>
                  <a:schemeClr val="accent2"/>
                </a:solidFill>
              </a:rPr>
              <a:t>Add or Drop Classes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DFCC704-54BC-456A-A950-CC42047BA5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825" y="1744736"/>
            <a:ext cx="10837763" cy="537344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AD905DE-F525-46FD-A2D6-2DE81EE77E84}"/>
              </a:ext>
            </a:extLst>
          </p:cNvPr>
          <p:cNvSpPr txBox="1"/>
          <p:nvPr/>
        </p:nvSpPr>
        <p:spPr>
          <a:xfrm>
            <a:off x="188825" y="1207083"/>
            <a:ext cx="6803646" cy="1477328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Select the Action launch button for the class(es) you are dropping and highlight Drop and Delete on the Web. </a:t>
            </a:r>
          </a:p>
          <a:p>
            <a:endParaRPr lang="en-US" dirty="0"/>
          </a:p>
          <a:p>
            <a:r>
              <a:rPr lang="en-US" dirty="0"/>
              <a:t>Make sure you select the correct class(es) to avoid losing the wrong class(es)</a:t>
            </a:r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C3EAFFF2-83C4-4B3C-947C-A19AE9A22EBD}"/>
              </a:ext>
            </a:extLst>
          </p:cNvPr>
          <p:cNvSpPr/>
          <p:nvPr/>
        </p:nvSpPr>
        <p:spPr>
          <a:xfrm>
            <a:off x="2433918" y="2670813"/>
            <a:ext cx="1290917" cy="58897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D9145F-FFB8-4C71-8835-A22E146EF6CD}"/>
              </a:ext>
            </a:extLst>
          </p:cNvPr>
          <p:cNvSpPr txBox="1"/>
          <p:nvPr/>
        </p:nvSpPr>
        <p:spPr>
          <a:xfrm>
            <a:off x="2301590" y="4565549"/>
            <a:ext cx="8039393" cy="646331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Add CRN(s) for the new class(es) to the boxes below to add and drop class(es) simultaneously. If dropping only, click submit changes below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BCF5F59-75D6-4F58-BDBA-9467852E63B9}"/>
              </a:ext>
            </a:extLst>
          </p:cNvPr>
          <p:cNvSpPr txBox="1"/>
          <p:nvPr/>
        </p:nvSpPr>
        <p:spPr>
          <a:xfrm>
            <a:off x="2433918" y="5665136"/>
            <a:ext cx="3474720" cy="369332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Click Submit Changes to finalize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BDB320C-02CB-4E45-B9F0-6F4FC1B9B19F}"/>
              </a:ext>
            </a:extLst>
          </p:cNvPr>
          <p:cNvCxnSpPr>
            <a:cxnSpLocks/>
          </p:cNvCxnSpPr>
          <p:nvPr/>
        </p:nvCxnSpPr>
        <p:spPr>
          <a:xfrm flipH="1">
            <a:off x="776383" y="4961965"/>
            <a:ext cx="1375146" cy="567466"/>
          </a:xfrm>
          <a:prstGeom prst="straightConnector1">
            <a:avLst/>
          </a:prstGeom>
          <a:ln w="1270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Arrow: U-Turn 12">
            <a:extLst>
              <a:ext uri="{FF2B5EF4-FFF2-40B4-BE49-F238E27FC236}">
                <a16:creationId xmlns:a16="http://schemas.microsoft.com/office/drawing/2014/main" id="{716532F4-3DFF-4B6D-9FC6-98ACF69B89DA}"/>
              </a:ext>
            </a:extLst>
          </p:cNvPr>
          <p:cNvSpPr/>
          <p:nvPr/>
        </p:nvSpPr>
        <p:spPr>
          <a:xfrm rot="10800000">
            <a:off x="634700" y="6039609"/>
            <a:ext cx="2420471" cy="654636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059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65DD796-94FC-417E-8CD5-C953D44B0C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401" y="83743"/>
            <a:ext cx="11483163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72FB578-B639-491D-9097-4C4BCE7675A2}"/>
              </a:ext>
            </a:extLst>
          </p:cNvPr>
          <p:cNvSpPr txBox="1"/>
          <p:nvPr/>
        </p:nvSpPr>
        <p:spPr>
          <a:xfrm>
            <a:off x="2927413" y="4127980"/>
            <a:ext cx="3657600" cy="369332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Total Credits Hours are adjusted 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D88C4CA-36DB-4E77-8445-BC8391C29A1B}"/>
              </a:ext>
            </a:extLst>
          </p:cNvPr>
          <p:cNvCxnSpPr/>
          <p:nvPr/>
        </p:nvCxnSpPr>
        <p:spPr>
          <a:xfrm flipH="1">
            <a:off x="2032065" y="4248296"/>
            <a:ext cx="860612" cy="0"/>
          </a:xfrm>
          <a:prstGeom prst="straightConnector1">
            <a:avLst/>
          </a:prstGeom>
          <a:ln w="1270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84868E01-C3F6-436D-B4BF-3F032C048F15}"/>
              </a:ext>
            </a:extLst>
          </p:cNvPr>
          <p:cNvSpPr txBox="1"/>
          <p:nvPr/>
        </p:nvSpPr>
        <p:spPr>
          <a:xfrm>
            <a:off x="3387536" y="1775882"/>
            <a:ext cx="3634074" cy="646331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The class dropped is no longer listed in your Current Schedule </a:t>
            </a:r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EA108A1A-ECA0-4503-BF40-5D3F591EABC6}"/>
              </a:ext>
            </a:extLst>
          </p:cNvPr>
          <p:cNvSpPr/>
          <p:nvPr/>
        </p:nvSpPr>
        <p:spPr>
          <a:xfrm>
            <a:off x="4699746" y="2421778"/>
            <a:ext cx="470647" cy="52443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F408BFA-3605-4E84-9CD0-44541D980EB2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917007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b="1" dirty="0">
                <a:solidFill>
                  <a:schemeClr val="accent2"/>
                </a:solidFill>
              </a:rPr>
              <a:t>Add or Drop Classes Continued</a:t>
            </a:r>
          </a:p>
        </p:txBody>
      </p:sp>
    </p:spTree>
    <p:extLst>
      <p:ext uri="{BB962C8B-B14F-4D97-AF65-F5344CB8AC3E}">
        <p14:creationId xmlns:p14="http://schemas.microsoft.com/office/powerpoint/2010/main" val="326247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Tm="5319"/>
    </mc:Choice>
    <mc:Fallback xmlns="">
      <p:transition spd="slow" advTm="5319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3F927-BD47-4554-B5CD-5B6FBE8C9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3720"/>
            <a:ext cx="12191999" cy="1320800"/>
          </a:xfrm>
          <a:solidFill>
            <a:schemeClr val="bg1"/>
          </a:solidFill>
          <a:ln w="76200">
            <a:solidFill>
              <a:srgbClr val="FFC000"/>
            </a:solidFill>
          </a:ln>
        </p:spPr>
        <p:txBody>
          <a:bodyPr>
            <a:normAutofit fontScale="90000"/>
          </a:bodyPr>
          <a:lstStyle/>
          <a:p>
            <a:pPr algn="ctr"/>
            <a:br>
              <a:rPr lang="en-US" dirty="0">
                <a:solidFill>
                  <a:schemeClr val="tx1"/>
                </a:solidFill>
              </a:rPr>
            </a:br>
            <a:r>
              <a:rPr lang="en-US" sz="4000" b="1" dirty="0">
                <a:ln w="0"/>
                <a:solidFill>
                  <a:schemeClr val="accent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HOW TO LOG INTO YOUR myNCC PORTAL</a:t>
            </a:r>
            <a:br>
              <a:rPr lang="en-US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0C6A46-AE1A-4C20-A43F-33CBE47E79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6275" y="2160983"/>
            <a:ext cx="4185623" cy="576262"/>
          </a:xfrm>
          <a:ln w="76200">
            <a:solidFill>
              <a:srgbClr val="FFC000"/>
            </a:solidFill>
          </a:ln>
        </p:spPr>
        <p:txBody>
          <a:bodyPr/>
          <a:lstStyle/>
          <a:p>
            <a:r>
              <a:rPr lang="en-US" sz="1800" dirty="0">
                <a:solidFill>
                  <a:schemeClr val="tx1"/>
                </a:solidFill>
              </a:rPr>
              <a:t>Click on myNCC on top right corner to access your PORTAL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F2EBBEDE-D260-4CB6-9A26-FE5CE5EB9FF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76275" y="3139855"/>
            <a:ext cx="4184650" cy="2499165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6D2B07C-55EE-4DA8-BBAD-98F6CE419B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88382" y="2160983"/>
            <a:ext cx="4311111" cy="576262"/>
          </a:xfrm>
          <a:ln w="76200">
            <a:solidFill>
              <a:srgbClr val="FFC000"/>
            </a:solidFill>
          </a:ln>
        </p:spPr>
        <p:txBody>
          <a:bodyPr/>
          <a:lstStyle/>
          <a:p>
            <a:r>
              <a:rPr lang="en-US" sz="1800" dirty="0">
                <a:solidFill>
                  <a:schemeClr val="tx1"/>
                </a:solidFill>
              </a:rPr>
              <a:t>Login Username: NCC ID N00_ _ _ _ _ _              Password: 6 digit DOB MMDDYY </a:t>
            </a:r>
          </a:p>
        </p:txBody>
      </p:sp>
      <p:pic>
        <p:nvPicPr>
          <p:cNvPr id="18" name="Content Placeholder 17">
            <a:extLst>
              <a:ext uri="{FF2B5EF4-FFF2-40B4-BE49-F238E27FC236}">
                <a16:creationId xmlns:a16="http://schemas.microsoft.com/office/drawing/2014/main" id="{4B769AE4-C87C-44CF-91E9-503F69C845ED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087938" y="3139381"/>
            <a:ext cx="4186237" cy="250011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BE50AEA-F3C8-49D5-B08F-D9E1F44273E1}"/>
              </a:ext>
            </a:extLst>
          </p:cNvPr>
          <p:cNvSpPr txBox="1"/>
          <p:nvPr/>
        </p:nvSpPr>
        <p:spPr>
          <a:xfrm>
            <a:off x="4234542" y="2967828"/>
            <a:ext cx="326571" cy="369332"/>
          </a:xfrm>
          <a:prstGeom prst="rect">
            <a:avLst/>
          </a:prstGeom>
          <a:noFill/>
          <a:ln w="285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riblet"/>
          </a:sp3d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Action Button: Blank 11">
            <a:hlinkClick r:id="rId4" highlightClick="1"/>
            <a:extLst>
              <a:ext uri="{FF2B5EF4-FFF2-40B4-BE49-F238E27FC236}">
                <a16:creationId xmlns:a16="http://schemas.microsoft.com/office/drawing/2014/main" id="{B31B0CF1-DDC5-4E01-8557-A5E9F35485D2}"/>
              </a:ext>
            </a:extLst>
          </p:cNvPr>
          <p:cNvSpPr/>
          <p:nvPr/>
        </p:nvSpPr>
        <p:spPr>
          <a:xfrm>
            <a:off x="4273668" y="3429000"/>
            <a:ext cx="326571" cy="214683"/>
          </a:xfrm>
          <a:prstGeom prst="actionButtonBlank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C1193CF-9258-48A0-BEEE-4EF25B422E63}"/>
              </a:ext>
            </a:extLst>
          </p:cNvPr>
          <p:cNvCxnSpPr>
            <a:cxnSpLocks/>
          </p:cNvCxnSpPr>
          <p:nvPr/>
        </p:nvCxnSpPr>
        <p:spPr>
          <a:xfrm>
            <a:off x="3918857" y="2737245"/>
            <a:ext cx="354811" cy="576262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Arrow: Down 18">
            <a:extLst>
              <a:ext uri="{FF2B5EF4-FFF2-40B4-BE49-F238E27FC236}">
                <a16:creationId xmlns:a16="http://schemas.microsoft.com/office/drawing/2014/main" id="{4C4E2036-9B47-4119-A0D8-F0D01FA77A93}"/>
              </a:ext>
            </a:extLst>
          </p:cNvPr>
          <p:cNvSpPr/>
          <p:nvPr/>
        </p:nvSpPr>
        <p:spPr>
          <a:xfrm flipH="1">
            <a:off x="8342992" y="2760898"/>
            <a:ext cx="315685" cy="576262"/>
          </a:xfrm>
          <a:prstGeom prst="downArrow">
            <a:avLst/>
          </a:prstGeom>
          <a:solidFill>
            <a:srgbClr val="FFC000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801637"/>
      </p:ext>
    </p:extLst>
  </p:cSld>
  <p:clrMapOvr>
    <a:masterClrMapping/>
  </p:clrMapOvr>
  <p:transition spd="slow" advTm="7000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F50339C-4DC5-4035-AD16-3651A76F56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52" y="-29645"/>
            <a:ext cx="11696067" cy="6730138"/>
          </a:xfrm>
          <a:prstGeom prst="rect">
            <a:avLst/>
          </a:prstGeom>
          <a:ln>
            <a:solidFill>
              <a:srgbClr val="FFC000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ADD634C-1C1A-402B-B1CD-50D790F7FA86}"/>
              </a:ext>
            </a:extLst>
          </p:cNvPr>
          <p:cNvSpPr txBox="1"/>
          <p:nvPr/>
        </p:nvSpPr>
        <p:spPr>
          <a:xfrm>
            <a:off x="3320143" y="4735286"/>
            <a:ext cx="2634343" cy="1477328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Scroll through your LAUNCHPAD to explore all of the links like your NCC Email account and Register for Classes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5B7F2CF-0A21-4ED5-A6D3-8A5269D7CAE4}"/>
              </a:ext>
            </a:extLst>
          </p:cNvPr>
          <p:cNvCxnSpPr>
            <a:cxnSpLocks/>
          </p:cNvCxnSpPr>
          <p:nvPr/>
        </p:nvCxnSpPr>
        <p:spPr>
          <a:xfrm flipH="1">
            <a:off x="1775012" y="5279571"/>
            <a:ext cx="1545131" cy="40127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7242B11-EEFD-4F7B-9ECC-B1326BDB6C56}"/>
              </a:ext>
            </a:extLst>
          </p:cNvPr>
          <p:cNvCxnSpPr>
            <a:cxnSpLocks/>
          </p:cNvCxnSpPr>
          <p:nvPr/>
        </p:nvCxnSpPr>
        <p:spPr>
          <a:xfrm flipH="1" flipV="1">
            <a:off x="1323191" y="4260028"/>
            <a:ext cx="1996954" cy="1019545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Action Button: Blank 9">
            <a:hlinkClick r:id="rId3" highlightClick="1"/>
            <a:extLst>
              <a:ext uri="{FF2B5EF4-FFF2-40B4-BE49-F238E27FC236}">
                <a16:creationId xmlns:a16="http://schemas.microsoft.com/office/drawing/2014/main" id="{6B0D30FE-3B37-4147-BC21-10328F2CB90C}"/>
              </a:ext>
            </a:extLst>
          </p:cNvPr>
          <p:cNvSpPr/>
          <p:nvPr/>
        </p:nvSpPr>
        <p:spPr>
          <a:xfrm>
            <a:off x="1775012" y="1246161"/>
            <a:ext cx="1143000" cy="504032"/>
          </a:xfrm>
          <a:prstGeom prst="actionButtonBlank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B446D8D-CA7D-4292-9213-37D4EA6194DE}"/>
              </a:ext>
            </a:extLst>
          </p:cNvPr>
          <p:cNvSpPr txBox="1"/>
          <p:nvPr/>
        </p:nvSpPr>
        <p:spPr>
          <a:xfrm>
            <a:off x="3097690" y="1933955"/>
            <a:ext cx="3733416" cy="1477328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In College Catalog, you can view Policies and Procedures, read course descriptions and find additional information to explore your opportunities at NCC</a:t>
            </a:r>
          </a:p>
        </p:txBody>
      </p:sp>
      <p:sp>
        <p:nvSpPr>
          <p:cNvPr id="19" name="Arrow: Down 18">
            <a:extLst>
              <a:ext uri="{FF2B5EF4-FFF2-40B4-BE49-F238E27FC236}">
                <a16:creationId xmlns:a16="http://schemas.microsoft.com/office/drawing/2014/main" id="{02895924-EB9A-463B-9038-003D31CBC270}"/>
              </a:ext>
            </a:extLst>
          </p:cNvPr>
          <p:cNvSpPr/>
          <p:nvPr/>
        </p:nvSpPr>
        <p:spPr>
          <a:xfrm rot="8149819">
            <a:off x="2854225" y="1600169"/>
            <a:ext cx="321833" cy="355528"/>
          </a:xfrm>
          <a:prstGeom prst="downArrow">
            <a:avLst/>
          </a:prstGeom>
          <a:solidFill>
            <a:srgbClr val="FFC000"/>
          </a:solidFill>
          <a:ln w="508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4C2A4C-ABC4-4B7F-BA55-78099A9ED6F9}"/>
              </a:ext>
            </a:extLst>
          </p:cNvPr>
          <p:cNvSpPr txBox="1"/>
          <p:nvPr/>
        </p:nvSpPr>
        <p:spPr>
          <a:xfrm>
            <a:off x="0" y="13252"/>
            <a:ext cx="11802519" cy="646331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2"/>
                </a:solidFill>
              </a:rPr>
              <a:t>myNCC Portal</a:t>
            </a:r>
          </a:p>
        </p:txBody>
      </p:sp>
    </p:spTree>
    <p:extLst>
      <p:ext uri="{BB962C8B-B14F-4D97-AF65-F5344CB8AC3E}">
        <p14:creationId xmlns:p14="http://schemas.microsoft.com/office/powerpoint/2010/main" val="1173404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9000">
        <p14:reveal/>
      </p:transition>
    </mc:Choice>
    <mc:Fallback xmlns="">
      <p:transition spd="slow" advTm="9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3A06D73-7454-42C2-B6AB-EEB1A45223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447"/>
            <a:ext cx="11483163" cy="68580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E4C06CE-FF87-48B2-BE40-55FA41D84AF8}"/>
              </a:ext>
            </a:extLst>
          </p:cNvPr>
          <p:cNvSpPr/>
          <p:nvPr/>
        </p:nvSpPr>
        <p:spPr>
          <a:xfrm>
            <a:off x="0" y="13447"/>
            <a:ext cx="12192000" cy="1015663"/>
          </a:xfrm>
          <a:prstGeom prst="rect">
            <a:avLst/>
          </a:prstGeom>
          <a:solidFill>
            <a:srgbClr val="FFFFFF"/>
          </a:solidFill>
          <a:ln w="76200">
            <a:solidFill>
              <a:srgbClr val="FFC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</a:rPr>
              <a:t>T</a:t>
            </a:r>
            <a:r>
              <a:rPr lang="en-US" sz="3000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o Register for Classes, find Course Reference Number (CRN), Go to the LAUNCHPAD, </a:t>
            </a:r>
            <a:r>
              <a:rPr lang="en-US" sz="30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</a:rPr>
              <a:t>s</a:t>
            </a:r>
            <a:r>
              <a:rPr lang="en-US" sz="3000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elect Register for Classes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2022D46-D1B7-436D-ABCD-2D6384F370A7}"/>
              </a:ext>
            </a:extLst>
          </p:cNvPr>
          <p:cNvSpPr txBox="1"/>
          <p:nvPr/>
        </p:nvSpPr>
        <p:spPr>
          <a:xfrm>
            <a:off x="2847055" y="2210375"/>
            <a:ext cx="2247468" cy="92333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From the LAUNCHPAD, select Register for Classes</a:t>
            </a:r>
          </a:p>
        </p:txBody>
      </p:sp>
      <p:sp>
        <p:nvSpPr>
          <p:cNvPr id="5" name="Arrow: Up 4">
            <a:extLst>
              <a:ext uri="{FF2B5EF4-FFF2-40B4-BE49-F238E27FC236}">
                <a16:creationId xmlns:a16="http://schemas.microsoft.com/office/drawing/2014/main" id="{A6C8FA67-55B0-44CE-A842-F79678D1D37A}"/>
              </a:ext>
            </a:extLst>
          </p:cNvPr>
          <p:cNvSpPr/>
          <p:nvPr/>
        </p:nvSpPr>
        <p:spPr>
          <a:xfrm rot="16200000">
            <a:off x="1907588" y="2498353"/>
            <a:ext cx="1021179" cy="857758"/>
          </a:xfrm>
          <a:prstGeom prst="upArrow">
            <a:avLst>
              <a:gd name="adj1" fmla="val 3634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A6CCF5E-5682-4FFD-B005-7A42259FCCB3}"/>
              </a:ext>
            </a:extLst>
          </p:cNvPr>
          <p:cNvSpPr/>
          <p:nvPr/>
        </p:nvSpPr>
        <p:spPr>
          <a:xfrm>
            <a:off x="175295" y="2770094"/>
            <a:ext cx="1747634" cy="34901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675847"/>
      </p:ext>
    </p:extLst>
  </p:cSld>
  <p:clrMapOvr>
    <a:masterClrMapping/>
  </p:clrMapOvr>
  <p:transition spd="slow" advTm="7000">
    <p:strips dir="l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83D11-115B-45FA-A24B-E87CF75A5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447"/>
            <a:ext cx="12192000" cy="746485"/>
          </a:xfrm>
          <a:solidFill>
            <a:schemeClr val="bg1"/>
          </a:solidFill>
          <a:ln w="76200"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chemeClr val="accent2"/>
                </a:solidFill>
              </a:rPr>
              <a:t>Register for Classes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BCCE69-5026-407D-9423-16085510F3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8227" y="2470006"/>
            <a:ext cx="10362700" cy="4374548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40194EF9-D2C6-4EE8-9D98-43BEE13A9688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0" y="1011238"/>
            <a:ext cx="8596313" cy="20177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FFC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88485B7-5B2E-403A-9E9A-45017ECCFB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879" y="2551149"/>
            <a:ext cx="10277395" cy="437454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157483B-E987-4341-AE38-0088075ACFF4}"/>
              </a:ext>
            </a:extLst>
          </p:cNvPr>
          <p:cNvSpPr txBox="1"/>
          <p:nvPr/>
        </p:nvSpPr>
        <p:spPr>
          <a:xfrm>
            <a:off x="857948" y="2420435"/>
            <a:ext cx="2380130" cy="646331"/>
          </a:xfrm>
          <a:prstGeom prst="rect">
            <a:avLst/>
          </a:prstGeom>
          <a:solidFill>
            <a:srgbClr val="FFFFFF"/>
          </a:solidFill>
          <a:ln w="762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Select </a:t>
            </a:r>
            <a:r>
              <a:rPr lang="en-US" dirty="0" err="1"/>
              <a:t>Registrarion</a:t>
            </a:r>
            <a:r>
              <a:rPr lang="en-US" dirty="0"/>
              <a:t> Term and Submit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FD65B9-5092-4332-A605-1266D426AA4D}"/>
              </a:ext>
            </a:extLst>
          </p:cNvPr>
          <p:cNvSpPr txBox="1"/>
          <p:nvPr/>
        </p:nvSpPr>
        <p:spPr>
          <a:xfrm>
            <a:off x="1291073" y="4668588"/>
            <a:ext cx="4377961" cy="923330"/>
          </a:xfrm>
          <a:prstGeom prst="rect">
            <a:avLst/>
          </a:prstGeom>
          <a:solidFill>
            <a:srgbClr val="FFFFFF"/>
          </a:solidFill>
          <a:ln w="762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On the next Add or Drop Classes page, select Class Search or add CRN’s to boxes below and click submit to register </a:t>
            </a:r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93156D35-F27C-4363-A8C9-BF456A05ABE6}"/>
              </a:ext>
            </a:extLst>
          </p:cNvPr>
          <p:cNvSpPr/>
          <p:nvPr/>
        </p:nvSpPr>
        <p:spPr>
          <a:xfrm flipH="1">
            <a:off x="1819724" y="5576143"/>
            <a:ext cx="456578" cy="7257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rrow: Left-Up 11">
            <a:extLst>
              <a:ext uri="{FF2B5EF4-FFF2-40B4-BE49-F238E27FC236}">
                <a16:creationId xmlns:a16="http://schemas.microsoft.com/office/drawing/2014/main" id="{D37078D6-B3BC-4781-8106-A55589EF4A77}"/>
              </a:ext>
            </a:extLst>
          </p:cNvPr>
          <p:cNvSpPr/>
          <p:nvPr/>
        </p:nvSpPr>
        <p:spPr>
          <a:xfrm rot="1614415">
            <a:off x="336945" y="1926521"/>
            <a:ext cx="850392" cy="850392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97FDD77-9B25-4102-A198-75248828A9E8}"/>
              </a:ext>
            </a:extLst>
          </p:cNvPr>
          <p:cNvSpPr/>
          <p:nvPr/>
        </p:nvSpPr>
        <p:spPr>
          <a:xfrm>
            <a:off x="538228" y="3286220"/>
            <a:ext cx="1828454" cy="656529"/>
          </a:xfrm>
          <a:prstGeom prst="ellipse">
            <a:avLst/>
          </a:prstGeom>
          <a:noFill/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253565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8000">
        <p:push dir="u"/>
      </p:transition>
    </mc:Choice>
    <mc:Fallback xmlns="">
      <p:transition spd="slow" advTm="8000">
        <p:push dir="u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827EA-C683-4A07-943F-BECAC3893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6555"/>
            <a:ext cx="12192000" cy="986871"/>
          </a:xfrm>
          <a:solidFill>
            <a:schemeClr val="bg1"/>
          </a:solidFill>
          <a:ln w="76200">
            <a:solidFill>
              <a:srgbClr val="FFC000"/>
            </a:solidFill>
          </a:ln>
        </p:spPr>
        <p:txBody>
          <a:bodyPr/>
          <a:lstStyle/>
          <a:p>
            <a:pPr algn="ctr"/>
            <a:r>
              <a:rPr lang="en-US" b="1" dirty="0">
                <a:solidFill>
                  <a:schemeClr val="accent2"/>
                </a:solidFill>
              </a:rPr>
              <a:t>Selecting Classes Using Course Search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8DC474A-CE47-493F-80A7-5AD2A1297A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059" y="1361545"/>
            <a:ext cx="9853869" cy="47495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813BD92-2A37-4E17-9621-9756387EB546}"/>
              </a:ext>
            </a:extLst>
          </p:cNvPr>
          <p:cNvSpPr txBox="1"/>
          <p:nvPr/>
        </p:nvSpPr>
        <p:spPr>
          <a:xfrm>
            <a:off x="2732559" y="2020285"/>
            <a:ext cx="4340711" cy="92333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You can Look Up Classes by selecting Course Search </a:t>
            </a:r>
            <a:r>
              <a:rPr lang="en-US" u="sng" dirty="0"/>
              <a:t>or</a:t>
            </a:r>
            <a:r>
              <a:rPr lang="en-US" dirty="0"/>
              <a:t> Advanced Search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C96416C-7BA6-4407-ADAF-8801247BB96B}"/>
              </a:ext>
            </a:extLst>
          </p:cNvPr>
          <p:cNvSpPr txBox="1"/>
          <p:nvPr/>
        </p:nvSpPr>
        <p:spPr>
          <a:xfrm>
            <a:off x="3031045" y="4075599"/>
            <a:ext cx="2057400" cy="92333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Highlight Subject and Select Course</a:t>
            </a:r>
          </a:p>
          <a:p>
            <a:r>
              <a:rPr lang="en-US" dirty="0"/>
              <a:t>Search </a:t>
            </a:r>
          </a:p>
        </p:txBody>
      </p:sp>
      <p:sp>
        <p:nvSpPr>
          <p:cNvPr id="7" name="Arrow: Left 6">
            <a:extLst>
              <a:ext uri="{FF2B5EF4-FFF2-40B4-BE49-F238E27FC236}">
                <a16:creationId xmlns:a16="http://schemas.microsoft.com/office/drawing/2014/main" id="{0BFA9E58-DA7B-4F45-ADB7-88FB566A1595}"/>
              </a:ext>
            </a:extLst>
          </p:cNvPr>
          <p:cNvSpPr/>
          <p:nvPr/>
        </p:nvSpPr>
        <p:spPr>
          <a:xfrm rot="10800000" flipH="1">
            <a:off x="2540722" y="4308619"/>
            <a:ext cx="476385" cy="45728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DB9CBD0-4B98-49AE-9FD3-8EC4774B26E2}"/>
              </a:ext>
            </a:extLst>
          </p:cNvPr>
          <p:cNvSpPr/>
          <p:nvPr/>
        </p:nvSpPr>
        <p:spPr>
          <a:xfrm>
            <a:off x="185529" y="5208104"/>
            <a:ext cx="1124947" cy="477079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543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000"/>
    </mc:Choice>
    <mc:Fallback xmlns="">
      <p:transition advTm="9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8B8E6853-C96B-4DCF-8CBB-8947EE913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6556"/>
            <a:ext cx="12192000" cy="573264"/>
          </a:xfrm>
          <a:solidFill>
            <a:schemeClr val="bg1"/>
          </a:solidFill>
          <a:ln w="76200">
            <a:solidFill>
              <a:srgbClr val="FFC000"/>
            </a:solidFill>
          </a:ln>
        </p:spPr>
        <p:txBody>
          <a:bodyPr>
            <a:noAutofit/>
          </a:bodyPr>
          <a:lstStyle/>
          <a:p>
            <a:pPr algn="ctr"/>
            <a:r>
              <a:rPr lang="en-US" b="1" dirty="0">
                <a:solidFill>
                  <a:schemeClr val="accent2"/>
                </a:solidFill>
              </a:rPr>
              <a:t>Selecting Classes Using Course Search Continued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009A53-4994-4501-8EFD-594C7D8744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6275" y="987013"/>
            <a:ext cx="4185623" cy="968190"/>
          </a:xfrm>
          <a:ln w="76200">
            <a:solidFill>
              <a:srgbClr val="FFC000"/>
            </a:solidFill>
          </a:ln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Course Search will allow you to Look Up Classes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8B824C7D-E509-4A70-AC5F-40B2B56F252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76275" y="1959668"/>
            <a:ext cx="4184650" cy="3969571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944CF8-5AFA-43A8-BCCB-D2A5915286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87763" y="984321"/>
            <a:ext cx="3959723" cy="769175"/>
          </a:xfrm>
          <a:ln w="76200">
            <a:solidFill>
              <a:srgbClr val="FFC000"/>
            </a:solidFill>
          </a:ln>
        </p:spPr>
        <p:txBody>
          <a:bodyPr/>
          <a:lstStyle/>
          <a:p>
            <a:pPr algn="ctr"/>
            <a:endParaRPr lang="en-US" sz="800" dirty="0">
              <a:solidFill>
                <a:schemeClr val="tx1"/>
              </a:solidFill>
            </a:endParaRPr>
          </a:p>
          <a:p>
            <a:pPr algn="ctr"/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Look Up Classes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9D7B9F11-E965-418F-AA1F-3E0135AC724F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087938" y="1828801"/>
            <a:ext cx="4186237" cy="362532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B974363-230A-465B-B7D9-B380D17475AD}"/>
              </a:ext>
            </a:extLst>
          </p:cNvPr>
          <p:cNvSpPr txBox="1"/>
          <p:nvPr/>
        </p:nvSpPr>
        <p:spPr>
          <a:xfrm>
            <a:off x="1815353" y="4499383"/>
            <a:ext cx="3045572" cy="646331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Highlight the Subject and click on Course Search </a:t>
            </a:r>
          </a:p>
        </p:txBody>
      </p:sp>
      <p:sp>
        <p:nvSpPr>
          <p:cNvPr id="13" name="Arrow: Left 12">
            <a:extLst>
              <a:ext uri="{FF2B5EF4-FFF2-40B4-BE49-F238E27FC236}">
                <a16:creationId xmlns:a16="http://schemas.microsoft.com/office/drawing/2014/main" id="{0D9DCBBC-E35A-415E-87EE-30C77257FA7A}"/>
              </a:ext>
            </a:extLst>
          </p:cNvPr>
          <p:cNvSpPr/>
          <p:nvPr/>
        </p:nvSpPr>
        <p:spPr>
          <a:xfrm flipV="1">
            <a:off x="1588339" y="4666128"/>
            <a:ext cx="227013" cy="94129"/>
          </a:xfrm>
          <a:prstGeom prst="leftArrow">
            <a:avLst/>
          </a:prstGeom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9D3D90E-D7BA-42C1-8925-BF23995A1331}"/>
              </a:ext>
            </a:extLst>
          </p:cNvPr>
          <p:cNvSpPr txBox="1"/>
          <p:nvPr/>
        </p:nvSpPr>
        <p:spPr>
          <a:xfrm>
            <a:off x="5925453" y="1994350"/>
            <a:ext cx="2810358" cy="646331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All classes for highlighted subject will display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7E8441E-B23C-447F-A5AB-2C1E5EA6DEC4}"/>
              </a:ext>
            </a:extLst>
          </p:cNvPr>
          <p:cNvSpPr txBox="1"/>
          <p:nvPr/>
        </p:nvSpPr>
        <p:spPr>
          <a:xfrm>
            <a:off x="7330632" y="3187815"/>
            <a:ext cx="2647085" cy="92333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Click on view sections for a course in that specific subject area</a:t>
            </a:r>
          </a:p>
        </p:txBody>
      </p:sp>
      <p:sp>
        <p:nvSpPr>
          <p:cNvPr id="16" name="Arrow: Left 15">
            <a:extLst>
              <a:ext uri="{FF2B5EF4-FFF2-40B4-BE49-F238E27FC236}">
                <a16:creationId xmlns:a16="http://schemas.microsoft.com/office/drawing/2014/main" id="{94F4BC93-FBA6-49CF-9A63-D37C89AA2CE1}"/>
              </a:ext>
            </a:extLst>
          </p:cNvPr>
          <p:cNvSpPr/>
          <p:nvPr/>
        </p:nvSpPr>
        <p:spPr>
          <a:xfrm>
            <a:off x="6965576" y="3590365"/>
            <a:ext cx="349624" cy="228600"/>
          </a:xfrm>
          <a:prstGeom prst="leftArrow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412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2000">
        <p:fade/>
      </p:transition>
    </mc:Choice>
    <mc:Fallback xmlns="">
      <p:transition spd="med" advTm="12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1D1108D-10E8-484C-8CD8-5773A593F2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011" y="668017"/>
            <a:ext cx="11478993" cy="612245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C67EF18-6047-4C2E-B02C-E88EE58ED395}"/>
              </a:ext>
            </a:extLst>
          </p:cNvPr>
          <p:cNvSpPr txBox="1"/>
          <p:nvPr/>
        </p:nvSpPr>
        <p:spPr>
          <a:xfrm>
            <a:off x="109782" y="1456473"/>
            <a:ext cx="1390618" cy="2308324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1. NOTE indicates course is reserved for a specific group of students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5FD361-E92F-43F2-A1C1-28DB6D71133F}"/>
              </a:ext>
            </a:extLst>
          </p:cNvPr>
          <p:cNvSpPr txBox="1"/>
          <p:nvPr/>
        </p:nvSpPr>
        <p:spPr>
          <a:xfrm>
            <a:off x="3988721" y="1813597"/>
            <a:ext cx="4664824" cy="923330"/>
          </a:xfrm>
          <a:prstGeom prst="rect">
            <a:avLst/>
          </a:prstGeom>
          <a:solidFill>
            <a:srgbClr val="FFFFFF"/>
          </a:solidFill>
          <a:ln w="762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2. Sections are the letters after the course number. The NOTE refers only to the matching section </a:t>
            </a:r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CE444453-FED1-4FAB-9E38-E487E33A7343}"/>
              </a:ext>
            </a:extLst>
          </p:cNvPr>
          <p:cNvSpPr/>
          <p:nvPr/>
        </p:nvSpPr>
        <p:spPr>
          <a:xfrm>
            <a:off x="6741254" y="2767406"/>
            <a:ext cx="268941" cy="2017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lowchart: Connector 8">
            <a:extLst>
              <a:ext uri="{FF2B5EF4-FFF2-40B4-BE49-F238E27FC236}">
                <a16:creationId xmlns:a16="http://schemas.microsoft.com/office/drawing/2014/main" id="{218B5934-E5C2-4682-825B-4F355771A8DA}"/>
              </a:ext>
            </a:extLst>
          </p:cNvPr>
          <p:cNvSpPr/>
          <p:nvPr/>
        </p:nvSpPr>
        <p:spPr>
          <a:xfrm>
            <a:off x="6680168" y="2945460"/>
            <a:ext cx="397955" cy="394972"/>
          </a:xfrm>
          <a:prstGeom prst="flowChartConnector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id="{ED70930F-7134-4B07-A03E-7EABD42AABA2}"/>
              </a:ext>
            </a:extLst>
          </p:cNvPr>
          <p:cNvSpPr/>
          <p:nvPr/>
        </p:nvSpPr>
        <p:spPr>
          <a:xfrm>
            <a:off x="2141205" y="3225056"/>
            <a:ext cx="397956" cy="402054"/>
          </a:xfrm>
          <a:prstGeom prst="flowChartConnector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D8E23FC-04FA-4CCC-905A-B9F86B7E620A}"/>
              </a:ext>
            </a:extLst>
          </p:cNvPr>
          <p:cNvCxnSpPr>
            <a:cxnSpLocks/>
          </p:cNvCxnSpPr>
          <p:nvPr/>
        </p:nvCxnSpPr>
        <p:spPr>
          <a:xfrm flipH="1">
            <a:off x="2547165" y="2686361"/>
            <a:ext cx="1441556" cy="56550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4D4C7C1-2430-4734-852C-8C2875BFA081}"/>
              </a:ext>
            </a:extLst>
          </p:cNvPr>
          <p:cNvCxnSpPr>
            <a:cxnSpLocks/>
          </p:cNvCxnSpPr>
          <p:nvPr/>
        </p:nvCxnSpPr>
        <p:spPr>
          <a:xfrm>
            <a:off x="1500400" y="1598356"/>
            <a:ext cx="410623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B9F779E4-AD09-4B7C-BCDA-4734DEF09AD7}"/>
              </a:ext>
            </a:extLst>
          </p:cNvPr>
          <p:cNvSpPr txBox="1"/>
          <p:nvPr/>
        </p:nvSpPr>
        <p:spPr>
          <a:xfrm>
            <a:off x="3789168" y="4097837"/>
            <a:ext cx="3592763" cy="923330"/>
          </a:xfrm>
          <a:prstGeom prst="rect">
            <a:avLst/>
          </a:prstGeom>
          <a:solidFill>
            <a:srgbClr val="FFFFFF"/>
          </a:solidFill>
          <a:ln w="762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3. Course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S</a:t>
            </a:r>
            <a:r>
              <a:rPr lang="en-US" dirty="0"/>
              <a:t>ections that do not have a NOTE above them are options for all students 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532D6702-1FA0-4579-A928-C49586E86295}"/>
              </a:ext>
            </a:extLst>
          </p:cNvPr>
          <p:cNvSpPr/>
          <p:nvPr/>
        </p:nvSpPr>
        <p:spPr>
          <a:xfrm>
            <a:off x="2117812" y="3807519"/>
            <a:ext cx="510987" cy="1084478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4B8B0BF1-1D8E-491F-AAEB-4EF9B714BC65}"/>
              </a:ext>
            </a:extLst>
          </p:cNvPr>
          <p:cNvSpPr/>
          <p:nvPr/>
        </p:nvSpPr>
        <p:spPr>
          <a:xfrm>
            <a:off x="2098909" y="5822284"/>
            <a:ext cx="510987" cy="968188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005960FD-8143-4D11-A27D-119B6307F1B3}"/>
              </a:ext>
            </a:extLst>
          </p:cNvPr>
          <p:cNvCxnSpPr>
            <a:cxnSpLocks/>
          </p:cNvCxnSpPr>
          <p:nvPr/>
        </p:nvCxnSpPr>
        <p:spPr>
          <a:xfrm flipH="1">
            <a:off x="2628799" y="4983399"/>
            <a:ext cx="1194391" cy="1206584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DBDC9B08-E2B4-4DFD-B5DF-A851C0B7E89A}"/>
              </a:ext>
            </a:extLst>
          </p:cNvPr>
          <p:cNvCxnSpPr>
            <a:cxnSpLocks/>
          </p:cNvCxnSpPr>
          <p:nvPr/>
        </p:nvCxnSpPr>
        <p:spPr>
          <a:xfrm flipH="1">
            <a:off x="2609896" y="4316241"/>
            <a:ext cx="1090411" cy="0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1">
            <a:extLst>
              <a:ext uri="{FF2B5EF4-FFF2-40B4-BE49-F238E27FC236}">
                <a16:creationId xmlns:a16="http://schemas.microsoft.com/office/drawing/2014/main" id="{38F36173-8D4F-4D9D-A95B-24A562BE620A}"/>
              </a:ext>
            </a:extLst>
          </p:cNvPr>
          <p:cNvSpPr txBox="1">
            <a:spLocks/>
          </p:cNvSpPr>
          <p:nvPr/>
        </p:nvSpPr>
        <p:spPr>
          <a:xfrm>
            <a:off x="0" y="59356"/>
            <a:ext cx="12169004" cy="986871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b="1" dirty="0">
                <a:solidFill>
                  <a:schemeClr val="accent2"/>
                </a:solidFill>
              </a:rPr>
              <a:t>Selecting Classes Using Course Search Continued</a:t>
            </a:r>
          </a:p>
        </p:txBody>
      </p:sp>
    </p:spTree>
    <p:extLst>
      <p:ext uri="{BB962C8B-B14F-4D97-AF65-F5344CB8AC3E}">
        <p14:creationId xmlns:p14="http://schemas.microsoft.com/office/powerpoint/2010/main" val="2519893393"/>
      </p:ext>
    </p:extLst>
  </p:cSld>
  <p:clrMapOvr>
    <a:masterClrMapping/>
  </p:clrMapOvr>
  <p:transition spd="slow" advTm="12000">
    <p:push dir="u"/>
  </p:transition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8763</TotalTime>
  <Words>889</Words>
  <Application>Microsoft Macintosh PowerPoint</Application>
  <PresentationFormat>Widescreen</PresentationFormat>
  <Paragraphs>135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Arial Narrow</vt:lpstr>
      <vt:lpstr>Calibri</vt:lpstr>
      <vt:lpstr>Trebuchet MS</vt:lpstr>
      <vt:lpstr>Wingdings</vt:lpstr>
      <vt:lpstr>Wingdings 3</vt:lpstr>
      <vt:lpstr>Facet</vt:lpstr>
      <vt:lpstr>How to Register Using Banner </vt:lpstr>
      <vt:lpstr>PowerPoint Presentation</vt:lpstr>
      <vt:lpstr> HOW TO LOG INTO YOUR myNCC PORTAL </vt:lpstr>
      <vt:lpstr>PowerPoint Presentation</vt:lpstr>
      <vt:lpstr>PowerPoint Presentation</vt:lpstr>
      <vt:lpstr>Register for Classes</vt:lpstr>
      <vt:lpstr>Selecting Classes Using Course Search</vt:lpstr>
      <vt:lpstr>Selecting Classes Using Course Search Continued</vt:lpstr>
      <vt:lpstr>PowerPoint Presentation</vt:lpstr>
      <vt:lpstr>Selecting Classes Using Advanced Course Search</vt:lpstr>
      <vt:lpstr>PowerPoint Presentation</vt:lpstr>
      <vt:lpstr>Advanced Search by Subject, Session and Attribute Type</vt:lpstr>
      <vt:lpstr>PowerPoint Presentation</vt:lpstr>
      <vt:lpstr>PowerPoint Presentation</vt:lpstr>
      <vt:lpstr>PowerPoint Presentation</vt:lpstr>
      <vt:lpstr>PowerPoint Presentation</vt:lpstr>
      <vt:lpstr>You are now registered for classes. Read information above “Current Schedule” which includes letter codes for each Day of the Week and Payment and Deadline Information  </vt:lpstr>
      <vt:lpstr>PowerPoint Presentation</vt:lpstr>
      <vt:lpstr>PowerPoint Presentation</vt:lpstr>
      <vt:lpstr>PowerPoint Presentation</vt:lpstr>
      <vt:lpstr>PowerPoint Presentation</vt:lpstr>
      <vt:lpstr>Add or Drop Classes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Register for Classes Using Banner</dc:title>
  <dc:subject/>
  <dc:creator/>
  <cp:keywords/>
  <dc:description/>
  <cp:lastModifiedBy>Floratos, Mary</cp:lastModifiedBy>
  <cp:revision>259</cp:revision>
  <dcterms:created xsi:type="dcterms:W3CDTF">2020-05-13T09:31:09Z</dcterms:created>
  <dcterms:modified xsi:type="dcterms:W3CDTF">2020-07-23T14:49:36Z</dcterms:modified>
  <cp:category/>
</cp:coreProperties>
</file>