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1" r:id="rId3"/>
    <p:sldId id="274" r:id="rId4"/>
    <p:sldId id="265" r:id="rId5"/>
    <p:sldId id="266" r:id="rId6"/>
    <p:sldId id="267" r:id="rId7"/>
    <p:sldId id="268" r:id="rId8"/>
    <p:sldId id="275" r:id="rId9"/>
    <p:sldId id="276" r:id="rId10"/>
    <p:sldId id="277" r:id="rId11"/>
    <p:sldId id="278" r:id="rId12"/>
    <p:sldId id="273" r:id="rId13"/>
    <p:sldId id="270" r:id="rId14"/>
    <p:sldId id="280" r:id="rId15"/>
    <p:sldId id="281" r:id="rId16"/>
    <p:sldId id="279"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412"/>
  </p:normalViewPr>
  <p:slideViewPr>
    <p:cSldViewPr snapToGrid="0" snapToObjects="1">
      <p:cViewPr varScale="1">
        <p:scale>
          <a:sx n="93" d="100"/>
          <a:sy n="93" d="100"/>
        </p:scale>
        <p:origin x="216" y="288"/>
      </p:cViewPr>
      <p:guideLst/>
    </p:cSldViewPr>
  </p:slideViewPr>
  <p:outlineViewPr>
    <p:cViewPr>
      <p:scale>
        <a:sx n="33" d="100"/>
        <a:sy n="33" d="100"/>
      </p:scale>
      <p:origin x="0" y="-1094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FEDF6-49C8-FE49-995B-F59BD4DBA6CA}" type="datetimeFigureOut">
              <a:rPr lang="en-US" smtClean="0"/>
              <a:t>8/19/20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07461-BB53-C94C-84B9-F1CF76706C81}" type="slidenum">
              <a:rPr lang="en-US" smtClean="0"/>
              <a:t>‹#›</a:t>
            </a:fld>
            <a:endParaRPr lang="en-US"/>
          </a:p>
        </p:txBody>
      </p:sp>
    </p:spTree>
    <p:extLst>
      <p:ext uri="{BB962C8B-B14F-4D97-AF65-F5344CB8AC3E}">
        <p14:creationId xmlns:p14="http://schemas.microsoft.com/office/powerpoint/2010/main" val="21813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a:t>
            </a:fld>
            <a:endParaRPr lang="en-US"/>
          </a:p>
        </p:txBody>
      </p:sp>
    </p:spTree>
    <p:extLst>
      <p:ext uri="{BB962C8B-B14F-4D97-AF65-F5344CB8AC3E}">
        <p14:creationId xmlns:p14="http://schemas.microsoft.com/office/powerpoint/2010/main" val="10443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10</a:t>
            </a:fld>
            <a:endParaRPr lang="en-US"/>
          </a:p>
        </p:txBody>
      </p:sp>
    </p:spTree>
    <p:extLst>
      <p:ext uri="{BB962C8B-B14F-4D97-AF65-F5344CB8AC3E}">
        <p14:creationId xmlns:p14="http://schemas.microsoft.com/office/powerpoint/2010/main" val="379791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7461-BB53-C94C-84B9-F1CF76706C81}" type="slidenum">
              <a:rPr lang="en-US" smtClean="0"/>
              <a:t>11</a:t>
            </a:fld>
            <a:endParaRPr lang="en-US"/>
          </a:p>
        </p:txBody>
      </p:sp>
    </p:spTree>
    <p:extLst>
      <p:ext uri="{BB962C8B-B14F-4D97-AF65-F5344CB8AC3E}">
        <p14:creationId xmlns:p14="http://schemas.microsoft.com/office/powerpoint/2010/main" val="374215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12</a:t>
            </a:fld>
            <a:endParaRPr lang="en-US"/>
          </a:p>
        </p:txBody>
      </p:sp>
    </p:spTree>
    <p:extLst>
      <p:ext uri="{BB962C8B-B14F-4D97-AF65-F5344CB8AC3E}">
        <p14:creationId xmlns:p14="http://schemas.microsoft.com/office/powerpoint/2010/main" val="420613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13</a:t>
            </a:fld>
            <a:endParaRPr lang="en-US"/>
          </a:p>
        </p:txBody>
      </p:sp>
    </p:spTree>
    <p:extLst>
      <p:ext uri="{BB962C8B-B14F-4D97-AF65-F5344CB8AC3E}">
        <p14:creationId xmlns:p14="http://schemas.microsoft.com/office/powerpoint/2010/main" val="95006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14</a:t>
            </a:fld>
            <a:endParaRPr lang="en-US"/>
          </a:p>
        </p:txBody>
      </p:sp>
    </p:spTree>
    <p:extLst>
      <p:ext uri="{BB962C8B-B14F-4D97-AF65-F5344CB8AC3E}">
        <p14:creationId xmlns:p14="http://schemas.microsoft.com/office/powerpoint/2010/main" val="75470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15</a:t>
            </a:fld>
            <a:endParaRPr lang="en-US"/>
          </a:p>
        </p:txBody>
      </p:sp>
    </p:spTree>
    <p:extLst>
      <p:ext uri="{BB962C8B-B14F-4D97-AF65-F5344CB8AC3E}">
        <p14:creationId xmlns:p14="http://schemas.microsoft.com/office/powerpoint/2010/main" val="239794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16</a:t>
            </a:fld>
            <a:endParaRPr lang="en-US"/>
          </a:p>
        </p:txBody>
      </p:sp>
    </p:spTree>
    <p:extLst>
      <p:ext uri="{BB962C8B-B14F-4D97-AF65-F5344CB8AC3E}">
        <p14:creationId xmlns:p14="http://schemas.microsoft.com/office/powerpoint/2010/main" val="411974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17</a:t>
            </a:fld>
            <a:endParaRPr lang="en-US"/>
          </a:p>
        </p:txBody>
      </p:sp>
    </p:spTree>
    <p:extLst>
      <p:ext uri="{BB962C8B-B14F-4D97-AF65-F5344CB8AC3E}">
        <p14:creationId xmlns:p14="http://schemas.microsoft.com/office/powerpoint/2010/main" val="260965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Welcome </a:t>
            </a:r>
            <a:r>
              <a:rPr lang="en-US" sz="1200" kern="1200" dirty="0">
                <a:solidFill>
                  <a:schemeClr val="tx1"/>
                </a:solidFill>
                <a:effectLst/>
                <a:latin typeface="+mn-lt"/>
                <a:ea typeface="+mn-ea"/>
                <a:cs typeface="+mn-cs"/>
              </a:rPr>
              <a:t>to Scheduler Builder.  In this video, you will learn what Scheduler Builder is and how best to use it.</a:t>
            </a:r>
            <a:r>
              <a:rPr lang="en-US" dirty="0">
                <a:effectLst/>
              </a:rPr>
              <a:t> </a:t>
            </a:r>
            <a:endParaRPr lang="en-US" dirty="0"/>
          </a:p>
        </p:txBody>
      </p:sp>
      <p:sp>
        <p:nvSpPr>
          <p:cNvPr id="4" name="Slide Number Placeholder 3"/>
          <p:cNvSpPr>
            <a:spLocks noGrp="1"/>
          </p:cNvSpPr>
          <p:nvPr>
            <p:ph type="sldNum" sz="quarter" idx="5"/>
          </p:nvPr>
        </p:nvSpPr>
        <p:spPr/>
        <p:txBody>
          <a:bodyPr/>
          <a:lstStyle/>
          <a:p>
            <a:fld id="{1AF07461-BB53-C94C-84B9-F1CF76706C81}" type="slidenum">
              <a:rPr lang="en-US" smtClean="0"/>
              <a:t>2</a:t>
            </a:fld>
            <a:endParaRPr lang="en-US"/>
          </a:p>
        </p:txBody>
      </p:sp>
    </p:spTree>
    <p:extLst>
      <p:ext uri="{BB962C8B-B14F-4D97-AF65-F5344CB8AC3E}">
        <p14:creationId xmlns:p14="http://schemas.microsoft.com/office/powerpoint/2010/main" val="84779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7461-BB53-C94C-84B9-F1CF76706C81}" type="slidenum">
              <a:rPr lang="en-US" smtClean="0"/>
              <a:t>3</a:t>
            </a:fld>
            <a:endParaRPr lang="en-US"/>
          </a:p>
        </p:txBody>
      </p:sp>
    </p:spTree>
    <p:extLst>
      <p:ext uri="{BB962C8B-B14F-4D97-AF65-F5344CB8AC3E}">
        <p14:creationId xmlns:p14="http://schemas.microsoft.com/office/powerpoint/2010/main" val="118995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4</a:t>
            </a:fld>
            <a:endParaRPr lang="en-US"/>
          </a:p>
        </p:txBody>
      </p:sp>
    </p:spTree>
    <p:extLst>
      <p:ext uri="{BB962C8B-B14F-4D97-AF65-F5344CB8AC3E}">
        <p14:creationId xmlns:p14="http://schemas.microsoft.com/office/powerpoint/2010/main" val="130165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5</a:t>
            </a:fld>
            <a:endParaRPr lang="en-US"/>
          </a:p>
        </p:txBody>
      </p:sp>
    </p:spTree>
    <p:extLst>
      <p:ext uri="{BB962C8B-B14F-4D97-AF65-F5344CB8AC3E}">
        <p14:creationId xmlns:p14="http://schemas.microsoft.com/office/powerpoint/2010/main" val="381773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6</a:t>
            </a:fld>
            <a:endParaRPr lang="en-US"/>
          </a:p>
        </p:txBody>
      </p:sp>
    </p:spTree>
    <p:extLst>
      <p:ext uri="{BB962C8B-B14F-4D97-AF65-F5344CB8AC3E}">
        <p14:creationId xmlns:p14="http://schemas.microsoft.com/office/powerpoint/2010/main" val="260923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7</a:t>
            </a:fld>
            <a:endParaRPr lang="en-US"/>
          </a:p>
        </p:txBody>
      </p:sp>
    </p:spTree>
    <p:extLst>
      <p:ext uri="{BB962C8B-B14F-4D97-AF65-F5344CB8AC3E}">
        <p14:creationId xmlns:p14="http://schemas.microsoft.com/office/powerpoint/2010/main" val="175897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8</a:t>
            </a:fld>
            <a:endParaRPr lang="en-US"/>
          </a:p>
        </p:txBody>
      </p:sp>
    </p:spTree>
    <p:extLst>
      <p:ext uri="{BB962C8B-B14F-4D97-AF65-F5344CB8AC3E}">
        <p14:creationId xmlns:p14="http://schemas.microsoft.com/office/powerpoint/2010/main" val="227322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07461-BB53-C94C-84B9-F1CF76706C81}" type="slidenum">
              <a:rPr lang="en-US" smtClean="0"/>
              <a:t>9</a:t>
            </a:fld>
            <a:endParaRPr lang="en-US"/>
          </a:p>
        </p:txBody>
      </p:sp>
    </p:spTree>
    <p:extLst>
      <p:ext uri="{BB962C8B-B14F-4D97-AF65-F5344CB8AC3E}">
        <p14:creationId xmlns:p14="http://schemas.microsoft.com/office/powerpoint/2010/main" val="422123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BD2A-DF90-8347-A073-8780D88A9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727E37-3976-DF43-B70E-E0CF3B736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678EC-16B0-B346-B1F2-7EBB4A1FC61D}"/>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B971B233-7CD2-C142-8A0A-AC805E847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F3846-2A4D-464C-B5BE-5E0C4A38D6EF}"/>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289778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0C50-3B97-2C4D-9A54-ED2CB225F7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F88B1-D287-084F-A79C-46791E86D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CC3F9-C3EA-F44D-BDB3-17E2FED2B77F}"/>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238A7E25-4D62-8645-81B9-9BC0CF2F8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74AB7-46C7-0349-AE30-D8E24C6A5F90}"/>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167370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70079-0E9B-DC47-8066-6E75ADDFC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1F5AAF-E045-9D48-9C23-B48D18751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08661-2415-1648-8C7A-5DED92992795}"/>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222879A6-9A04-B146-884F-D2520CCA2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1A522-9597-1040-B1C0-542C843C4059}"/>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719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C7F6-04F7-CF43-8F60-F2CB9207E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5583F-40D0-3D49-8D72-51F953AC9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F5F8-5257-FD4C-8963-78C05B12FAEE}"/>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F346193D-7213-5D41-8747-667A26D0E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C762A-7E11-8940-9045-4E958C1B986E}"/>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286069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E51C-C79C-0F4E-B88F-4430BFFD1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0559C1-EA88-D241-B685-23F90AE08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0539F3-95BC-D14A-9D69-71291A60F55B}"/>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52ADF875-A6EF-B643-8A69-C57FB28E7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CF33-1633-834E-A121-78C4DD3239B5}"/>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5601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3D6E-E6D5-D448-B0E2-2F8B4C30D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59527-D723-7446-A467-6D1911A8C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C0E0A-D576-7841-8104-20E1EDD24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9347A-47E0-574D-9737-2D683C1F31AB}"/>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6" name="Footer Placeholder 5">
            <a:extLst>
              <a:ext uri="{FF2B5EF4-FFF2-40B4-BE49-F238E27FC236}">
                <a16:creationId xmlns:a16="http://schemas.microsoft.com/office/drawing/2014/main" id="{03E6D265-7858-9844-B473-436112A77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1A5EA-8773-4447-A550-E75C3B31E361}"/>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198273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7D01-1104-3547-80E7-1453470D8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C8450-3D4D-DD4E-AAA0-7A91C6072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9F74E7-51D2-BE44-84B0-4BCC6D063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425FD-86BB-8842-B2BE-965E7134F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1A95E-5DAD-754D-AF49-77E8D6F93C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549097-CD6F-154D-AB61-882AF65E4B6C}"/>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8" name="Footer Placeholder 7">
            <a:extLst>
              <a:ext uri="{FF2B5EF4-FFF2-40B4-BE49-F238E27FC236}">
                <a16:creationId xmlns:a16="http://schemas.microsoft.com/office/drawing/2014/main" id="{5B4314CD-BB67-D844-B5C3-7D1518083A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0F6D58-AD49-8249-A595-8F984EAB50DF}"/>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60769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C458-8E8F-C845-B643-7C8B46FBAE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52AED6-4CE0-B744-9DC2-943EF84DBAF0}"/>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4" name="Footer Placeholder 3">
            <a:extLst>
              <a:ext uri="{FF2B5EF4-FFF2-40B4-BE49-F238E27FC236}">
                <a16:creationId xmlns:a16="http://schemas.microsoft.com/office/drawing/2014/main" id="{E6E86541-92C4-4C4D-AEF4-AF3CEBDC1B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2B18C-94A4-EF4D-B21E-3391C060084D}"/>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30109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FCE6D-A352-B641-9B7A-6555C1873DE8}"/>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3" name="Footer Placeholder 2">
            <a:extLst>
              <a:ext uri="{FF2B5EF4-FFF2-40B4-BE49-F238E27FC236}">
                <a16:creationId xmlns:a16="http://schemas.microsoft.com/office/drawing/2014/main" id="{7579B718-F617-6B49-8D21-AF32387BA5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BEC020-7643-8140-AB76-30CEB6315A23}"/>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11900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CDAC-2FC9-B740-BDC1-23756DA14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185772-FB13-214F-A748-04A20A348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E0CA2-DC4D-E547-A699-41EE2CB11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1D5A1-F689-6A45-9F32-F72C3D750EE0}"/>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6" name="Footer Placeholder 5">
            <a:extLst>
              <a:ext uri="{FF2B5EF4-FFF2-40B4-BE49-F238E27FC236}">
                <a16:creationId xmlns:a16="http://schemas.microsoft.com/office/drawing/2014/main" id="{60D6AF65-970E-8F41-849E-91B61D911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C94B5-771D-764B-A8FA-89C21D331AA1}"/>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152608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F8DD-712D-4347-9142-685577710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943865-FBA2-BB4E-8E1D-1C15F3B21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423FC6-3D5E-CD46-AFD9-47A83DFE5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FDE67-9DE3-E547-AE32-07206ABF0E33}"/>
              </a:ext>
            </a:extLst>
          </p:cNvPr>
          <p:cNvSpPr>
            <a:spLocks noGrp="1"/>
          </p:cNvSpPr>
          <p:nvPr>
            <p:ph type="dt" sz="half" idx="10"/>
          </p:nvPr>
        </p:nvSpPr>
        <p:spPr/>
        <p:txBody>
          <a:bodyPr/>
          <a:lstStyle/>
          <a:p>
            <a:fld id="{F79D331D-E3A4-CC45-9DDB-FFC0A701052F}" type="datetimeFigureOut">
              <a:rPr lang="en-US" smtClean="0"/>
              <a:t>8/19/20</a:t>
            </a:fld>
            <a:endParaRPr lang="en-US"/>
          </a:p>
        </p:txBody>
      </p:sp>
      <p:sp>
        <p:nvSpPr>
          <p:cNvPr id="6" name="Footer Placeholder 5">
            <a:extLst>
              <a:ext uri="{FF2B5EF4-FFF2-40B4-BE49-F238E27FC236}">
                <a16:creationId xmlns:a16="http://schemas.microsoft.com/office/drawing/2014/main" id="{62AECB77-4C35-2541-A3B7-1A61B86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6F3AD-660D-994B-A506-49D482CA6726}"/>
              </a:ext>
            </a:extLst>
          </p:cNvPr>
          <p:cNvSpPr>
            <a:spLocks noGrp="1"/>
          </p:cNvSpPr>
          <p:nvPr>
            <p:ph type="sldNum" sz="quarter" idx="12"/>
          </p:nvPr>
        </p:nvSpPr>
        <p:spPr/>
        <p:txBody>
          <a:bodyPr/>
          <a:lstStyle/>
          <a:p>
            <a:fld id="{BA6D782C-0B79-EE45-AA86-9920952FA3DD}" type="slidenum">
              <a:rPr lang="en-US" smtClean="0"/>
              <a:t>‹#›</a:t>
            </a:fld>
            <a:endParaRPr lang="en-US"/>
          </a:p>
        </p:txBody>
      </p:sp>
    </p:spTree>
    <p:extLst>
      <p:ext uri="{BB962C8B-B14F-4D97-AF65-F5344CB8AC3E}">
        <p14:creationId xmlns:p14="http://schemas.microsoft.com/office/powerpoint/2010/main" val="17785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87F2A-D479-1240-940F-C73EF08F9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1BFBE-B441-9E44-BB20-D9FD4AA30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4A20F-C584-AE48-B12A-7C7725344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D331D-E3A4-CC45-9DDB-FFC0A701052F}" type="datetimeFigureOut">
              <a:rPr lang="en-US" smtClean="0"/>
              <a:t>8/19/20</a:t>
            </a:fld>
            <a:endParaRPr lang="en-US"/>
          </a:p>
        </p:txBody>
      </p:sp>
      <p:sp>
        <p:nvSpPr>
          <p:cNvPr id="5" name="Footer Placeholder 4">
            <a:extLst>
              <a:ext uri="{FF2B5EF4-FFF2-40B4-BE49-F238E27FC236}">
                <a16:creationId xmlns:a16="http://schemas.microsoft.com/office/drawing/2014/main" id="{E601D04A-E509-2A4C-BA23-98C10656D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4AC53-AF68-2B4F-9E46-BF23EF4D2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D782C-0B79-EE45-AA86-9920952FA3DD}" type="slidenum">
              <a:rPr lang="en-US" smtClean="0"/>
              <a:t>‹#›</a:t>
            </a:fld>
            <a:endParaRPr lang="en-US"/>
          </a:p>
        </p:txBody>
      </p:sp>
    </p:spTree>
    <p:extLst>
      <p:ext uri="{BB962C8B-B14F-4D97-AF65-F5344CB8AC3E}">
        <p14:creationId xmlns:p14="http://schemas.microsoft.com/office/powerpoint/2010/main" val="197767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101planners.com/weekly-calend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yncc.ncc.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CDF9-B8F0-C34C-A08C-E61E6088B55E}"/>
              </a:ext>
            </a:extLst>
          </p:cNvPr>
          <p:cNvSpPr>
            <a:spLocks noGrp="1"/>
          </p:cNvSpPr>
          <p:nvPr>
            <p:ph type="ctrTitle"/>
          </p:nvPr>
        </p:nvSpPr>
        <p:spPr>
          <a:xfrm>
            <a:off x="1523998" y="1094509"/>
            <a:ext cx="9144000" cy="938902"/>
          </a:xfrm>
        </p:spPr>
        <p:txBody>
          <a:bodyPr>
            <a:normAutofit/>
          </a:bodyPr>
          <a:lstStyle/>
          <a:p>
            <a:r>
              <a:rPr lang="en-US" b="1" dirty="0"/>
              <a:t>How to use Schedule Builder</a:t>
            </a:r>
            <a:endParaRPr lang="en-US" dirty="0"/>
          </a:p>
        </p:txBody>
      </p:sp>
      <p:sp>
        <p:nvSpPr>
          <p:cNvPr id="3" name="Subtitle 2">
            <a:extLst>
              <a:ext uri="{FF2B5EF4-FFF2-40B4-BE49-F238E27FC236}">
                <a16:creationId xmlns:a16="http://schemas.microsoft.com/office/drawing/2014/main" id="{73BD2B14-DEFD-574A-A103-C6F86801ECEE}"/>
              </a:ext>
            </a:extLst>
          </p:cNvPr>
          <p:cNvSpPr>
            <a:spLocks noGrp="1"/>
          </p:cNvSpPr>
          <p:nvPr>
            <p:ph type="subTitle" idx="1"/>
          </p:nvPr>
        </p:nvSpPr>
        <p:spPr>
          <a:xfrm>
            <a:off x="1690253" y="2111298"/>
            <a:ext cx="9144000" cy="1317702"/>
          </a:xfrm>
        </p:spPr>
        <p:txBody>
          <a:bodyPr>
            <a:normAutofit/>
          </a:bodyPr>
          <a:lstStyle/>
          <a:p>
            <a:r>
              <a:rPr lang="en-US" sz="5400" b="1" dirty="0"/>
              <a:t>Registering for Classes</a:t>
            </a:r>
            <a:endParaRPr lang="en-US" sz="5400" dirty="0"/>
          </a:p>
        </p:txBody>
      </p:sp>
      <p:pic>
        <p:nvPicPr>
          <p:cNvPr id="4" name="Picture 3" descr="A picture containing drawing&#10;&#10;Description automatically generated">
            <a:extLst>
              <a:ext uri="{FF2B5EF4-FFF2-40B4-BE49-F238E27FC236}">
                <a16:creationId xmlns:a16="http://schemas.microsoft.com/office/drawing/2014/main" id="{A83958C4-ED27-BD4E-9DBB-80A7D58E9C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10520" y="3924043"/>
            <a:ext cx="2170957" cy="1671637"/>
          </a:xfrm>
          <a:prstGeom prst="rect">
            <a:avLst/>
          </a:prstGeom>
        </p:spPr>
      </p:pic>
    </p:spTree>
    <p:extLst>
      <p:ext uri="{BB962C8B-B14F-4D97-AF65-F5344CB8AC3E}">
        <p14:creationId xmlns:p14="http://schemas.microsoft.com/office/powerpoint/2010/main" val="149740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Title:  Adding Breaks to Schedule Builder.">
            <a:extLst>
              <a:ext uri="{FF2B5EF4-FFF2-40B4-BE49-F238E27FC236}">
                <a16:creationId xmlns:a16="http://schemas.microsoft.com/office/drawing/2014/main" id="{0F492F33-F8E3-4545-B436-73B291E39E62}"/>
              </a:ext>
            </a:extLst>
          </p:cNvPr>
          <p:cNvSpPr>
            <a:spLocks noGrp="1"/>
          </p:cNvSpPr>
          <p:nvPr>
            <p:ph idx="1"/>
          </p:nvPr>
        </p:nvSpPr>
        <p:spPr>
          <a:xfrm>
            <a:off x="838200" y="312234"/>
            <a:ext cx="10515600" cy="5985326"/>
          </a:xfrm>
        </p:spPr>
        <p:txBody>
          <a:bodyPr/>
          <a:lstStyle/>
          <a:p>
            <a:r>
              <a:rPr lang="en-US" dirty="0"/>
              <a:t>When adding breaks, give the break a name such as </a:t>
            </a:r>
            <a:r>
              <a:rPr lang="en-US" b="1" dirty="0"/>
              <a:t>Work</a:t>
            </a:r>
            <a:r>
              <a:rPr lang="en-US" dirty="0"/>
              <a:t> and choose the desired times and days.  </a:t>
            </a:r>
          </a:p>
          <a:p>
            <a:r>
              <a:rPr lang="en-US" dirty="0"/>
              <a:t>Enter only the most essential breaks.  Too many may result in multiple schedule conflicts. </a:t>
            </a:r>
          </a:p>
          <a:p>
            <a:r>
              <a:rPr lang="en-US" dirty="0"/>
              <a:t>When finished, click </a:t>
            </a:r>
            <a:r>
              <a:rPr lang="en-US" b="1" dirty="0"/>
              <a:t>Add Break.  </a:t>
            </a:r>
            <a:r>
              <a:rPr lang="en-US" dirty="0"/>
              <a:t>Breaks will be listed on the right side of screen.</a:t>
            </a:r>
          </a:p>
        </p:txBody>
      </p:sp>
      <p:pic>
        <p:nvPicPr>
          <p:cNvPr id="8" name="Picture 7" descr="Picture of the Add New Break Screen.">
            <a:extLst>
              <a:ext uri="{FF2B5EF4-FFF2-40B4-BE49-F238E27FC236}">
                <a16:creationId xmlns:a16="http://schemas.microsoft.com/office/drawing/2014/main" id="{5546FA05-FE6C-8042-B937-D44E1C4D0EAF}"/>
              </a:ext>
            </a:extLst>
          </p:cNvPr>
          <p:cNvPicPr>
            <a:picLocks noChangeAspect="1"/>
          </p:cNvPicPr>
          <p:nvPr/>
        </p:nvPicPr>
        <p:blipFill>
          <a:blip r:embed="rId3"/>
          <a:stretch>
            <a:fillRect/>
          </a:stretch>
        </p:blipFill>
        <p:spPr>
          <a:xfrm>
            <a:off x="2867718" y="2554340"/>
            <a:ext cx="5739581" cy="3905500"/>
          </a:xfrm>
          <a:prstGeom prst="rect">
            <a:avLst/>
          </a:prstGeom>
        </p:spPr>
      </p:pic>
      <p:sp>
        <p:nvSpPr>
          <p:cNvPr id="4" name="Right Arrow 3" descr="Arrow pointing to Add Break button to add the break">
            <a:extLst>
              <a:ext uri="{FF2B5EF4-FFF2-40B4-BE49-F238E27FC236}">
                <a16:creationId xmlns:a16="http://schemas.microsoft.com/office/drawing/2014/main" id="{750BCEBB-08C3-7B44-9526-2F4B34FA1EB8}"/>
              </a:ext>
            </a:extLst>
          </p:cNvPr>
          <p:cNvSpPr/>
          <p:nvPr/>
        </p:nvSpPr>
        <p:spPr>
          <a:xfrm>
            <a:off x="6521293" y="5918213"/>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descr="Picture of Give Break a Name selection.">
            <a:extLst>
              <a:ext uri="{FF2B5EF4-FFF2-40B4-BE49-F238E27FC236}">
                <a16:creationId xmlns:a16="http://schemas.microsoft.com/office/drawing/2014/main" id="{B3750A86-C0E8-5743-AAE9-1825C01DEBA9}"/>
              </a:ext>
            </a:extLst>
          </p:cNvPr>
          <p:cNvSpPr/>
          <p:nvPr/>
        </p:nvSpPr>
        <p:spPr>
          <a:xfrm>
            <a:off x="4622510" y="3429000"/>
            <a:ext cx="1233944" cy="4462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ight Arrow 5" descr="Selections you can make to Add a Break on the Add New Break Screen.">
            <a:extLst>
              <a:ext uri="{FF2B5EF4-FFF2-40B4-BE49-F238E27FC236}">
                <a16:creationId xmlns:a16="http://schemas.microsoft.com/office/drawing/2014/main" id="{D77AF5D2-5488-3140-BA8B-F76F3CDE99C6}"/>
              </a:ext>
            </a:extLst>
          </p:cNvPr>
          <p:cNvSpPr/>
          <p:nvPr/>
        </p:nvSpPr>
        <p:spPr>
          <a:xfrm>
            <a:off x="4042005" y="4286413"/>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DBCEB-D338-4F47-A2EB-27D0E7555185}"/>
              </a:ext>
            </a:extLst>
          </p:cNvPr>
          <p:cNvSpPr>
            <a:spLocks noGrp="1"/>
          </p:cNvSpPr>
          <p:nvPr>
            <p:ph type="title"/>
          </p:nvPr>
        </p:nvSpPr>
        <p:spPr>
          <a:xfrm>
            <a:off x="838200" y="-481543"/>
            <a:ext cx="10515600" cy="1325563"/>
          </a:xfrm>
        </p:spPr>
        <p:txBody>
          <a:bodyPr/>
          <a:lstStyle/>
          <a:p>
            <a:r>
              <a:rPr lang="en-US" dirty="0">
                <a:solidFill>
                  <a:schemeClr val="accent5">
                    <a:lumMod val="20000"/>
                    <a:lumOff val="80000"/>
                  </a:schemeClr>
                </a:solidFill>
              </a:rPr>
              <a:t>Adding Breaks</a:t>
            </a:r>
          </a:p>
        </p:txBody>
      </p:sp>
    </p:spTree>
    <p:extLst>
      <p:ext uri="{BB962C8B-B14F-4D97-AF65-F5344CB8AC3E}">
        <p14:creationId xmlns:p14="http://schemas.microsoft.com/office/powerpoint/2010/main" val="33520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E9680-83E4-3745-8704-4B3B3C835BE0}"/>
              </a:ext>
            </a:extLst>
          </p:cNvPr>
          <p:cNvSpPr>
            <a:spLocks noGrp="1"/>
          </p:cNvSpPr>
          <p:nvPr>
            <p:ph idx="1"/>
          </p:nvPr>
        </p:nvSpPr>
        <p:spPr>
          <a:xfrm>
            <a:off x="471947" y="312235"/>
            <a:ext cx="11459005" cy="6180642"/>
          </a:xfrm>
        </p:spPr>
        <p:txBody>
          <a:bodyPr>
            <a:normAutofit/>
          </a:bodyPr>
          <a:lstStyle/>
          <a:p>
            <a:r>
              <a:rPr lang="en-US" sz="2600" dirty="0"/>
              <a:t>When all your selected courses and breaks are listed, you can do the following: </a:t>
            </a:r>
          </a:p>
          <a:p>
            <a:r>
              <a:rPr lang="en-US" sz="2600" dirty="0"/>
              <a:t>Click </a:t>
            </a:r>
            <a:r>
              <a:rPr lang="en-US" sz="2600" b="1" dirty="0"/>
              <a:t>options,</a:t>
            </a:r>
            <a:r>
              <a:rPr lang="en-US" sz="2600" dirty="0"/>
              <a:t> to select specific days, instructors, or times, When finished, click </a:t>
            </a:r>
            <a:r>
              <a:rPr lang="en-US" sz="2600" b="1" dirty="0"/>
              <a:t>Save and Close</a:t>
            </a:r>
            <a:r>
              <a:rPr lang="en-US" sz="2600" dirty="0"/>
              <a:t>.  You can also select </a:t>
            </a:r>
            <a:r>
              <a:rPr lang="en-US" sz="2600" b="1" dirty="0"/>
              <a:t>info</a:t>
            </a:r>
            <a:r>
              <a:rPr lang="en-US" sz="2600" dirty="0"/>
              <a:t> to show course details, </a:t>
            </a:r>
            <a:r>
              <a:rPr lang="en-US" sz="2600" b="1" dirty="0"/>
              <a:t>cancel</a:t>
            </a:r>
            <a:r>
              <a:rPr lang="en-US" sz="2600" dirty="0"/>
              <a:t> to remove courses or </a:t>
            </a:r>
            <a:r>
              <a:rPr lang="en-US" sz="2600" b="1" dirty="0"/>
              <a:t>edit </a:t>
            </a:r>
            <a:r>
              <a:rPr lang="en-US" sz="2600" dirty="0"/>
              <a:t>or</a:t>
            </a:r>
            <a:r>
              <a:rPr lang="en-US" sz="2600" b="1" dirty="0"/>
              <a:t> cancel </a:t>
            </a:r>
            <a:r>
              <a:rPr lang="en-US" sz="2600" dirty="0"/>
              <a:t>to change or remove breaks.  </a:t>
            </a:r>
          </a:p>
        </p:txBody>
      </p:sp>
      <p:pic>
        <p:nvPicPr>
          <p:cNvPr id="4" name="Picture 3" descr="Picture of the Breaks and Courses Screen after you had made all your selections.">
            <a:extLst>
              <a:ext uri="{FF2B5EF4-FFF2-40B4-BE49-F238E27FC236}">
                <a16:creationId xmlns:a16="http://schemas.microsoft.com/office/drawing/2014/main" id="{7EFE7E77-70FB-E44D-A8F4-B44852A32980}"/>
              </a:ext>
            </a:extLst>
          </p:cNvPr>
          <p:cNvPicPr>
            <a:picLocks noChangeAspect="1"/>
          </p:cNvPicPr>
          <p:nvPr/>
        </p:nvPicPr>
        <p:blipFill>
          <a:blip r:embed="rId3"/>
          <a:stretch>
            <a:fillRect/>
          </a:stretch>
        </p:blipFill>
        <p:spPr>
          <a:xfrm>
            <a:off x="353432" y="1969852"/>
            <a:ext cx="11354860" cy="1831058"/>
          </a:xfrm>
          <a:prstGeom prst="rect">
            <a:avLst/>
          </a:prstGeom>
        </p:spPr>
      </p:pic>
      <p:pic>
        <p:nvPicPr>
          <p:cNvPr id="7" name="Picture 6" descr="Picture of option selections you can make.">
            <a:extLst>
              <a:ext uri="{FF2B5EF4-FFF2-40B4-BE49-F238E27FC236}">
                <a16:creationId xmlns:a16="http://schemas.microsoft.com/office/drawing/2014/main" id="{53964B93-03C3-514C-958A-2E28DA572DF1}"/>
              </a:ext>
            </a:extLst>
          </p:cNvPr>
          <p:cNvPicPr>
            <a:picLocks noChangeAspect="1"/>
          </p:cNvPicPr>
          <p:nvPr/>
        </p:nvPicPr>
        <p:blipFill>
          <a:blip r:embed="rId4"/>
          <a:stretch>
            <a:fillRect/>
          </a:stretch>
        </p:blipFill>
        <p:spPr>
          <a:xfrm>
            <a:off x="9086153" y="5886393"/>
            <a:ext cx="2844800" cy="546100"/>
          </a:xfrm>
          <a:prstGeom prst="rect">
            <a:avLst/>
          </a:prstGeom>
        </p:spPr>
      </p:pic>
      <p:sp>
        <p:nvSpPr>
          <p:cNvPr id="2" name="Frame 1" descr="Picture of the Options button to refine course selections.">
            <a:extLst>
              <a:ext uri="{FF2B5EF4-FFF2-40B4-BE49-F238E27FC236}">
                <a16:creationId xmlns:a16="http://schemas.microsoft.com/office/drawing/2014/main" id="{4751927F-23FA-1A44-A8B9-12D863CC59CC}"/>
              </a:ext>
            </a:extLst>
          </p:cNvPr>
          <p:cNvSpPr/>
          <p:nvPr/>
        </p:nvSpPr>
        <p:spPr>
          <a:xfrm>
            <a:off x="3569110" y="2885381"/>
            <a:ext cx="973394" cy="6078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descr="Picture of the info button to learn additional information about your selected courses.">
            <a:extLst>
              <a:ext uri="{FF2B5EF4-FFF2-40B4-BE49-F238E27FC236}">
                <a16:creationId xmlns:a16="http://schemas.microsoft.com/office/drawing/2014/main" id="{907982DD-BCF9-CE47-8967-DDEFCE08CF08}"/>
              </a:ext>
            </a:extLst>
          </p:cNvPr>
          <p:cNvSpPr/>
          <p:nvPr/>
        </p:nvSpPr>
        <p:spPr>
          <a:xfrm>
            <a:off x="4572001" y="2886416"/>
            <a:ext cx="530942" cy="6078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descr="Picture of the Edit button to Edit or Delete Breaks.">
            <a:extLst>
              <a:ext uri="{FF2B5EF4-FFF2-40B4-BE49-F238E27FC236}">
                <a16:creationId xmlns:a16="http://schemas.microsoft.com/office/drawing/2014/main" id="{4A36D067-59F3-8146-9136-4CB0A10BBAA9}"/>
              </a:ext>
            </a:extLst>
          </p:cNvPr>
          <p:cNvSpPr/>
          <p:nvPr/>
        </p:nvSpPr>
        <p:spPr>
          <a:xfrm>
            <a:off x="10122314" y="2919793"/>
            <a:ext cx="1233944" cy="54494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Picture of selections available regarding selected oourses.">
            <a:extLst>
              <a:ext uri="{FF2B5EF4-FFF2-40B4-BE49-F238E27FC236}">
                <a16:creationId xmlns:a16="http://schemas.microsoft.com/office/drawing/2014/main" id="{538EDCBD-A2AD-9845-9B78-6481D7C2AD6C}"/>
              </a:ext>
            </a:extLst>
          </p:cNvPr>
          <p:cNvPicPr>
            <a:picLocks noChangeAspect="1"/>
          </p:cNvPicPr>
          <p:nvPr/>
        </p:nvPicPr>
        <p:blipFill>
          <a:blip r:embed="rId5"/>
          <a:stretch>
            <a:fillRect/>
          </a:stretch>
        </p:blipFill>
        <p:spPr>
          <a:xfrm>
            <a:off x="344377" y="3800910"/>
            <a:ext cx="9021747" cy="2651760"/>
          </a:xfrm>
          <a:prstGeom prst="rect">
            <a:avLst/>
          </a:prstGeom>
        </p:spPr>
      </p:pic>
      <p:sp>
        <p:nvSpPr>
          <p:cNvPr id="9" name="Frame 8" descr="Picturte of the delete button to delete courses.">
            <a:extLst>
              <a:ext uri="{FF2B5EF4-FFF2-40B4-BE49-F238E27FC236}">
                <a16:creationId xmlns:a16="http://schemas.microsoft.com/office/drawing/2014/main" id="{262F0214-DA61-1040-B59B-9AEF9039A7B0}"/>
              </a:ext>
            </a:extLst>
          </p:cNvPr>
          <p:cNvSpPr/>
          <p:nvPr/>
        </p:nvSpPr>
        <p:spPr>
          <a:xfrm>
            <a:off x="5148145" y="2882702"/>
            <a:ext cx="530942" cy="6078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descr="Picture reminding you to check the requirements for a course.">
            <a:extLst>
              <a:ext uri="{FF2B5EF4-FFF2-40B4-BE49-F238E27FC236}">
                <a16:creationId xmlns:a16="http://schemas.microsoft.com/office/drawing/2014/main" id="{25EAFEB4-0BA7-1048-9D4F-2CA3F5373EC5}"/>
              </a:ext>
            </a:extLst>
          </p:cNvPr>
          <p:cNvSpPr/>
          <p:nvPr/>
        </p:nvSpPr>
        <p:spPr>
          <a:xfrm>
            <a:off x="607288" y="4335477"/>
            <a:ext cx="3912914" cy="5710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descr="Picture of the Select All button to remove all check marks and make your selections.">
            <a:extLst>
              <a:ext uri="{FF2B5EF4-FFF2-40B4-BE49-F238E27FC236}">
                <a16:creationId xmlns:a16="http://schemas.microsoft.com/office/drawing/2014/main" id="{DBD5CE82-AB67-D44A-87A6-10CD9FE703C1}"/>
              </a:ext>
            </a:extLst>
          </p:cNvPr>
          <p:cNvSpPr/>
          <p:nvPr/>
        </p:nvSpPr>
        <p:spPr>
          <a:xfrm>
            <a:off x="327107" y="3760703"/>
            <a:ext cx="475781" cy="28366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descr="Title:  Viewing Course Options and Information in Schedule Builder. ">
            <a:extLst>
              <a:ext uri="{FF2B5EF4-FFF2-40B4-BE49-F238E27FC236}">
                <a16:creationId xmlns:a16="http://schemas.microsoft.com/office/drawing/2014/main" id="{0FA2F700-AC39-0945-98E7-4C6F292B0811}"/>
              </a:ext>
            </a:extLst>
          </p:cNvPr>
          <p:cNvSpPr txBox="1"/>
          <p:nvPr/>
        </p:nvSpPr>
        <p:spPr>
          <a:xfrm>
            <a:off x="4523875" y="4048589"/>
            <a:ext cx="2815388" cy="1169551"/>
          </a:xfrm>
          <a:prstGeom prst="rect">
            <a:avLst/>
          </a:prstGeom>
          <a:solidFill>
            <a:schemeClr val="bg1"/>
          </a:solidFill>
        </p:spPr>
        <p:txBody>
          <a:bodyPr wrap="square" rtlCol="0">
            <a:spAutoFit/>
          </a:bodyPr>
          <a:lstStyle/>
          <a:p>
            <a:r>
              <a:rPr lang="en-US" sz="1400" dirty="0"/>
              <a:t>Click the deselect all check and view any prerequisite or corequisite options to make sure you meet the necessary requirements before selecting a course. </a:t>
            </a:r>
          </a:p>
        </p:txBody>
      </p:sp>
      <p:sp>
        <p:nvSpPr>
          <p:cNvPr id="6" name="Title 5">
            <a:extLst>
              <a:ext uri="{FF2B5EF4-FFF2-40B4-BE49-F238E27FC236}">
                <a16:creationId xmlns:a16="http://schemas.microsoft.com/office/drawing/2014/main" id="{1FC7223B-901A-4649-9612-F0AAA8C92806}"/>
              </a:ext>
            </a:extLst>
          </p:cNvPr>
          <p:cNvSpPr>
            <a:spLocks noGrp="1"/>
          </p:cNvSpPr>
          <p:nvPr>
            <p:ph type="title"/>
          </p:nvPr>
        </p:nvSpPr>
        <p:spPr>
          <a:xfrm>
            <a:off x="421287" y="-573026"/>
            <a:ext cx="10515600" cy="1325563"/>
          </a:xfrm>
        </p:spPr>
        <p:txBody>
          <a:bodyPr/>
          <a:lstStyle/>
          <a:p>
            <a:r>
              <a:rPr lang="en-US" dirty="0">
                <a:solidFill>
                  <a:schemeClr val="accent5">
                    <a:lumMod val="20000"/>
                    <a:lumOff val="80000"/>
                  </a:schemeClr>
                </a:solidFill>
              </a:rPr>
              <a:t>Course Options</a:t>
            </a:r>
            <a:r>
              <a:rPr lang="en-US" baseline="0" dirty="0">
                <a:solidFill>
                  <a:schemeClr val="accent5">
                    <a:lumMod val="20000"/>
                    <a:lumOff val="80000"/>
                  </a:schemeClr>
                </a:solidFill>
              </a:rPr>
              <a:t> and </a:t>
            </a:r>
            <a:r>
              <a:rPr lang="en-US" dirty="0">
                <a:solidFill>
                  <a:schemeClr val="accent5">
                    <a:lumMod val="20000"/>
                    <a:lumOff val="80000"/>
                  </a:schemeClr>
                </a:solidFill>
              </a:rPr>
              <a:t>Info</a:t>
            </a:r>
          </a:p>
        </p:txBody>
      </p:sp>
    </p:spTree>
    <p:extLst>
      <p:ext uri="{BB962C8B-B14F-4D97-AF65-F5344CB8AC3E}">
        <p14:creationId xmlns:p14="http://schemas.microsoft.com/office/powerpoint/2010/main" val="106223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9" grpId="0" animBg="1"/>
      <p:bldP spid="11" grpId="0" animBg="1"/>
      <p:bldP spid="1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Generating Schedules in Schedule Builder.">
            <a:extLst>
              <a:ext uri="{FF2B5EF4-FFF2-40B4-BE49-F238E27FC236}">
                <a16:creationId xmlns:a16="http://schemas.microsoft.com/office/drawing/2014/main" id="{8AF02CD5-DA83-A648-B06D-66667BE34EBF}"/>
              </a:ext>
            </a:extLst>
          </p:cNvPr>
          <p:cNvSpPr>
            <a:spLocks noGrp="1"/>
          </p:cNvSpPr>
          <p:nvPr>
            <p:ph idx="1"/>
          </p:nvPr>
        </p:nvSpPr>
        <p:spPr>
          <a:xfrm>
            <a:off x="334537" y="257560"/>
            <a:ext cx="11574966" cy="6211942"/>
          </a:xfrm>
        </p:spPr>
        <p:txBody>
          <a:bodyPr/>
          <a:lstStyle/>
          <a:p>
            <a:pPr marL="525463" indent="-219075"/>
            <a:r>
              <a:rPr lang="en-US" sz="2400" dirty="0"/>
              <a:t>When you are finished reviewing or editing your schedule, click </a:t>
            </a:r>
            <a:r>
              <a:rPr lang="en-US" sz="2400" b="1" dirty="0"/>
              <a:t>Generate Schedules</a:t>
            </a:r>
            <a:r>
              <a:rPr lang="en-US" sz="2400" dirty="0"/>
              <a:t>. You will see all your schedules and the number generated. If no schedules are generated, or too many, or you receive conflicts, adjust your breaks, selected courses, or search filters. </a:t>
            </a:r>
          </a:p>
          <a:p>
            <a:pPr marL="525463" indent="-219075"/>
            <a:r>
              <a:rPr lang="en-US" sz="2400" dirty="0"/>
              <a:t>If you make changes, you will be prompted to </a:t>
            </a:r>
            <a:r>
              <a:rPr lang="en-US" sz="2400" b="1" dirty="0"/>
              <a:t>Generate Schedules </a:t>
            </a:r>
            <a:r>
              <a:rPr lang="en-US" sz="2400" dirty="0"/>
              <a:t>again.</a:t>
            </a:r>
          </a:p>
          <a:p>
            <a:endParaRPr lang="en-US" dirty="0"/>
          </a:p>
        </p:txBody>
      </p:sp>
      <p:pic>
        <p:nvPicPr>
          <p:cNvPr id="4" name="Picture 3" descr="Picture of the Generat Schedules Screen.">
            <a:extLst>
              <a:ext uri="{FF2B5EF4-FFF2-40B4-BE49-F238E27FC236}">
                <a16:creationId xmlns:a16="http://schemas.microsoft.com/office/drawing/2014/main" id="{91447856-27ED-9C45-8EBB-732960A20976}"/>
              </a:ext>
            </a:extLst>
          </p:cNvPr>
          <p:cNvPicPr>
            <a:picLocks noChangeAspect="1"/>
          </p:cNvPicPr>
          <p:nvPr/>
        </p:nvPicPr>
        <p:blipFill>
          <a:blip r:embed="rId3"/>
          <a:stretch>
            <a:fillRect/>
          </a:stretch>
        </p:blipFill>
        <p:spPr>
          <a:xfrm>
            <a:off x="616992" y="2119646"/>
            <a:ext cx="10515600" cy="1661509"/>
          </a:xfrm>
          <a:prstGeom prst="rect">
            <a:avLst/>
          </a:prstGeom>
        </p:spPr>
      </p:pic>
      <p:pic>
        <p:nvPicPr>
          <p:cNvPr id="2" name="Picture 1" descr="Picture of the Schedules Generated.">
            <a:extLst>
              <a:ext uri="{FF2B5EF4-FFF2-40B4-BE49-F238E27FC236}">
                <a16:creationId xmlns:a16="http://schemas.microsoft.com/office/drawing/2014/main" id="{0999ADC9-0336-764D-91A5-63F371172AD6}"/>
              </a:ext>
            </a:extLst>
          </p:cNvPr>
          <p:cNvPicPr>
            <a:picLocks noChangeAspect="1"/>
          </p:cNvPicPr>
          <p:nvPr/>
        </p:nvPicPr>
        <p:blipFill>
          <a:blip r:embed="rId4"/>
          <a:stretch>
            <a:fillRect/>
          </a:stretch>
        </p:blipFill>
        <p:spPr>
          <a:xfrm>
            <a:off x="616992" y="3698006"/>
            <a:ext cx="10515600" cy="2847696"/>
          </a:xfrm>
          <a:prstGeom prst="rect">
            <a:avLst/>
          </a:prstGeom>
        </p:spPr>
      </p:pic>
      <p:sp>
        <p:nvSpPr>
          <p:cNvPr id="5" name="Frame 4" descr="Picture of the number of schedules generated.">
            <a:extLst>
              <a:ext uri="{FF2B5EF4-FFF2-40B4-BE49-F238E27FC236}">
                <a16:creationId xmlns:a16="http://schemas.microsoft.com/office/drawing/2014/main" id="{07EEA52A-4BD5-E34F-8A96-835E6D53DFAB}"/>
              </a:ext>
            </a:extLst>
          </p:cNvPr>
          <p:cNvSpPr/>
          <p:nvPr/>
        </p:nvSpPr>
        <p:spPr>
          <a:xfrm>
            <a:off x="741100" y="3666410"/>
            <a:ext cx="1823680" cy="45954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eft Arrow 5" descr="Left arrow pointing to the Generate Schedules button.">
            <a:extLst>
              <a:ext uri="{FF2B5EF4-FFF2-40B4-BE49-F238E27FC236}">
                <a16:creationId xmlns:a16="http://schemas.microsoft.com/office/drawing/2014/main" id="{A1CA2486-80BA-E84E-915A-DE951F2F121F}"/>
              </a:ext>
            </a:extLst>
          </p:cNvPr>
          <p:cNvSpPr/>
          <p:nvPr/>
        </p:nvSpPr>
        <p:spPr>
          <a:xfrm>
            <a:off x="3030973" y="2674629"/>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ighlighted text indicating that if you modify course settings, you must click Generate Schedules button again.">
            <a:extLst>
              <a:ext uri="{FF2B5EF4-FFF2-40B4-BE49-F238E27FC236}">
                <a16:creationId xmlns:a16="http://schemas.microsoft.com/office/drawing/2014/main" id="{BB624809-8179-4248-9747-CFD4046EEB6E}"/>
              </a:ext>
            </a:extLst>
          </p:cNvPr>
          <p:cNvPicPr>
            <a:picLocks noChangeAspect="1"/>
          </p:cNvPicPr>
          <p:nvPr/>
        </p:nvPicPr>
        <p:blipFill>
          <a:blip r:embed="rId5"/>
          <a:stretch>
            <a:fillRect/>
          </a:stretch>
        </p:blipFill>
        <p:spPr>
          <a:xfrm>
            <a:off x="3543937" y="5319413"/>
            <a:ext cx="6928505" cy="471385"/>
          </a:xfrm>
          <a:prstGeom prst="rect">
            <a:avLst/>
          </a:prstGeom>
        </p:spPr>
      </p:pic>
      <p:sp>
        <p:nvSpPr>
          <p:cNvPr id="7" name="Title 6">
            <a:extLst>
              <a:ext uri="{FF2B5EF4-FFF2-40B4-BE49-F238E27FC236}">
                <a16:creationId xmlns:a16="http://schemas.microsoft.com/office/drawing/2014/main" id="{3345A267-A336-C943-8A61-3A28C500EE12}"/>
              </a:ext>
            </a:extLst>
          </p:cNvPr>
          <p:cNvSpPr>
            <a:spLocks noGrp="1"/>
          </p:cNvSpPr>
          <p:nvPr>
            <p:ph type="title"/>
          </p:nvPr>
        </p:nvSpPr>
        <p:spPr>
          <a:xfrm>
            <a:off x="741100" y="-595070"/>
            <a:ext cx="10515600" cy="1325563"/>
          </a:xfrm>
        </p:spPr>
        <p:txBody>
          <a:bodyPr/>
          <a:lstStyle/>
          <a:p>
            <a:r>
              <a:rPr lang="en-US" dirty="0">
                <a:solidFill>
                  <a:schemeClr val="accent5">
                    <a:lumMod val="20000"/>
                    <a:lumOff val="80000"/>
                  </a:schemeClr>
                </a:solidFill>
              </a:rPr>
              <a:t>Generating Schedules</a:t>
            </a:r>
          </a:p>
        </p:txBody>
      </p:sp>
    </p:spTree>
    <p:extLst>
      <p:ext uri="{BB962C8B-B14F-4D97-AF65-F5344CB8AC3E}">
        <p14:creationId xmlns:p14="http://schemas.microsoft.com/office/powerpoint/2010/main" val="9897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Viewing Schedules in Schedule Builder.">
            <a:extLst>
              <a:ext uri="{FF2B5EF4-FFF2-40B4-BE49-F238E27FC236}">
                <a16:creationId xmlns:a16="http://schemas.microsoft.com/office/drawing/2014/main" id="{002B9ADA-0DCA-B14E-89AB-BC3691850E11}"/>
              </a:ext>
            </a:extLst>
          </p:cNvPr>
          <p:cNvSpPr>
            <a:spLocks noGrp="1"/>
          </p:cNvSpPr>
          <p:nvPr>
            <p:ph idx="1"/>
          </p:nvPr>
        </p:nvSpPr>
        <p:spPr>
          <a:xfrm>
            <a:off x="590403" y="289932"/>
            <a:ext cx="11129184" cy="5887031"/>
          </a:xfrm>
        </p:spPr>
        <p:txBody>
          <a:bodyPr/>
          <a:lstStyle/>
          <a:p>
            <a:pPr marL="458788" indent="-219075"/>
            <a:r>
              <a:rPr lang="en-US" dirty="0"/>
              <a:t>Review all your options until you find your best schedule.  You can mouse over the </a:t>
            </a:r>
            <a:r>
              <a:rPr lang="en-US" b="1" dirty="0"/>
              <a:t>magnifying glass</a:t>
            </a:r>
            <a:r>
              <a:rPr lang="en-US" dirty="0"/>
              <a:t> to see a brief preview or click </a:t>
            </a:r>
            <a:r>
              <a:rPr lang="en-US" b="1" dirty="0"/>
              <a:t>View</a:t>
            </a:r>
            <a:r>
              <a:rPr lang="en-US" dirty="0"/>
              <a:t> to see details of each potential schedule and the courses you selected.</a:t>
            </a:r>
          </a:p>
          <a:p>
            <a:pPr marL="458788" indent="-219075"/>
            <a:r>
              <a:rPr lang="en-US" dirty="0"/>
              <a:t>To compare schedules side by side, click in the boxes to select at least two schedules.  Click </a:t>
            </a:r>
            <a:r>
              <a:rPr lang="en-US" b="1" dirty="0"/>
              <a:t>Compare</a:t>
            </a:r>
            <a:r>
              <a:rPr lang="en-US" dirty="0"/>
              <a:t>. You can compare up to four schedules.</a:t>
            </a:r>
          </a:p>
          <a:p>
            <a:pPr marL="458788" indent="-219075"/>
            <a:endParaRPr lang="en-US" dirty="0"/>
          </a:p>
          <a:p>
            <a:pPr marL="458788" indent="-219075"/>
            <a:endParaRPr lang="en-US" dirty="0"/>
          </a:p>
          <a:p>
            <a:pPr marL="458788" indent="-219075"/>
            <a:endParaRPr lang="en-US" dirty="0"/>
          </a:p>
          <a:p>
            <a:pPr marL="458788" indent="-219075"/>
            <a:endParaRPr lang="en-US" dirty="0"/>
          </a:p>
          <a:p>
            <a:pPr marL="458788" indent="-219075"/>
            <a:endParaRPr lang="en-US" dirty="0"/>
          </a:p>
          <a:p>
            <a:pPr marL="239713" indent="0">
              <a:buNone/>
            </a:pPr>
            <a:endParaRPr lang="en-US" dirty="0"/>
          </a:p>
        </p:txBody>
      </p:sp>
      <p:pic>
        <p:nvPicPr>
          <p:cNvPr id="4" name="Picture 3" descr="Picture of the listed schedules generated.">
            <a:extLst>
              <a:ext uri="{FF2B5EF4-FFF2-40B4-BE49-F238E27FC236}">
                <a16:creationId xmlns:a16="http://schemas.microsoft.com/office/drawing/2014/main" id="{F76FF85F-54FA-6741-BAEA-E0C9C4F66782}"/>
              </a:ext>
            </a:extLst>
          </p:cNvPr>
          <p:cNvPicPr>
            <a:picLocks noChangeAspect="1"/>
          </p:cNvPicPr>
          <p:nvPr/>
        </p:nvPicPr>
        <p:blipFill>
          <a:blip r:embed="rId3"/>
          <a:stretch>
            <a:fillRect/>
          </a:stretch>
        </p:blipFill>
        <p:spPr>
          <a:xfrm>
            <a:off x="720211" y="2759927"/>
            <a:ext cx="10881387" cy="3108960"/>
          </a:xfrm>
          <a:prstGeom prst="rect">
            <a:avLst/>
          </a:prstGeom>
        </p:spPr>
      </p:pic>
      <p:sp>
        <p:nvSpPr>
          <p:cNvPr id="5" name="Frame 4" descr="Picture of a magnifying glass to preview a schedule.">
            <a:extLst>
              <a:ext uri="{FF2B5EF4-FFF2-40B4-BE49-F238E27FC236}">
                <a16:creationId xmlns:a16="http://schemas.microsoft.com/office/drawing/2014/main" id="{EE78E202-F768-AA47-95A6-0EC552D5B2C4}"/>
              </a:ext>
            </a:extLst>
          </p:cNvPr>
          <p:cNvSpPr/>
          <p:nvPr/>
        </p:nvSpPr>
        <p:spPr>
          <a:xfrm>
            <a:off x="1538870" y="3840398"/>
            <a:ext cx="530942" cy="6078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descr="Picture of the view tab to see a schedule.">
            <a:extLst>
              <a:ext uri="{FF2B5EF4-FFF2-40B4-BE49-F238E27FC236}">
                <a16:creationId xmlns:a16="http://schemas.microsoft.com/office/drawing/2014/main" id="{54C498D7-90C4-1B49-B811-0EE674E17491}"/>
              </a:ext>
            </a:extLst>
          </p:cNvPr>
          <p:cNvSpPr/>
          <p:nvPr/>
        </p:nvSpPr>
        <p:spPr>
          <a:xfrm>
            <a:off x="776867" y="3874810"/>
            <a:ext cx="530942" cy="60782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descr="Picture of the compare button to compare schedules.">
            <a:extLst>
              <a:ext uri="{FF2B5EF4-FFF2-40B4-BE49-F238E27FC236}">
                <a16:creationId xmlns:a16="http://schemas.microsoft.com/office/drawing/2014/main" id="{E85EA150-C9C6-8149-9762-3F454ADAEC4B}"/>
              </a:ext>
            </a:extLst>
          </p:cNvPr>
          <p:cNvSpPr/>
          <p:nvPr/>
        </p:nvSpPr>
        <p:spPr>
          <a:xfrm>
            <a:off x="776868" y="3358572"/>
            <a:ext cx="1292944" cy="3890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descr="Picture of the checkbox to select multiple schedules.">
            <a:extLst>
              <a:ext uri="{FF2B5EF4-FFF2-40B4-BE49-F238E27FC236}">
                <a16:creationId xmlns:a16="http://schemas.microsoft.com/office/drawing/2014/main" id="{386B4882-E331-8147-AD6E-61FCDA009EF9}"/>
              </a:ext>
            </a:extLst>
          </p:cNvPr>
          <p:cNvSpPr/>
          <p:nvPr/>
        </p:nvSpPr>
        <p:spPr>
          <a:xfrm>
            <a:off x="2069812" y="4034118"/>
            <a:ext cx="231061" cy="3323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30ABEAD-E407-304C-8490-95DF59F8C519}"/>
              </a:ext>
            </a:extLst>
          </p:cNvPr>
          <p:cNvSpPr>
            <a:spLocks noGrp="1"/>
          </p:cNvSpPr>
          <p:nvPr>
            <p:ph type="title"/>
          </p:nvPr>
        </p:nvSpPr>
        <p:spPr>
          <a:xfrm>
            <a:off x="838200" y="-481543"/>
            <a:ext cx="10515600" cy="1325563"/>
          </a:xfrm>
        </p:spPr>
        <p:txBody>
          <a:bodyPr/>
          <a:lstStyle/>
          <a:p>
            <a:r>
              <a:rPr lang="en-US" dirty="0">
                <a:solidFill>
                  <a:schemeClr val="accent5">
                    <a:lumMod val="20000"/>
                    <a:lumOff val="80000"/>
                  </a:schemeClr>
                </a:solidFill>
              </a:rPr>
              <a:t>Reviewing Schedules</a:t>
            </a:r>
          </a:p>
        </p:txBody>
      </p:sp>
    </p:spTree>
    <p:extLst>
      <p:ext uri="{BB962C8B-B14F-4D97-AF65-F5344CB8AC3E}">
        <p14:creationId xmlns:p14="http://schemas.microsoft.com/office/powerpoint/2010/main" val="25608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Comparing Schedules in Schedule Builder">
            <a:extLst>
              <a:ext uri="{FF2B5EF4-FFF2-40B4-BE49-F238E27FC236}">
                <a16:creationId xmlns:a16="http://schemas.microsoft.com/office/drawing/2014/main" id="{10EE4073-B739-584C-AFA5-A3B2292B3991}"/>
              </a:ext>
            </a:extLst>
          </p:cNvPr>
          <p:cNvSpPr>
            <a:spLocks noGrp="1"/>
          </p:cNvSpPr>
          <p:nvPr>
            <p:ph idx="1"/>
          </p:nvPr>
        </p:nvSpPr>
        <p:spPr>
          <a:xfrm>
            <a:off x="649249" y="383458"/>
            <a:ext cx="10907751" cy="5852500"/>
          </a:xfrm>
        </p:spPr>
        <p:txBody>
          <a:bodyPr/>
          <a:lstStyle/>
          <a:p>
            <a:r>
              <a:rPr lang="en-US" dirty="0"/>
              <a:t>When comparing schedules, hover your mouse over the colored blocks to identify which class it is.  Or</a:t>
            </a:r>
          </a:p>
          <a:p>
            <a:r>
              <a:rPr lang="en-US" dirty="0"/>
              <a:t>Click </a:t>
            </a:r>
            <a:r>
              <a:rPr lang="en-US" b="1" dirty="0"/>
              <a:t>open </a:t>
            </a:r>
            <a:r>
              <a:rPr lang="en-US" dirty="0"/>
              <a:t>below the schedule whose details you wish to view. </a:t>
            </a:r>
          </a:p>
        </p:txBody>
      </p:sp>
      <p:pic>
        <p:nvPicPr>
          <p:cNvPr id="2" name="Picture 1" descr="Picture of compared schedules screen.">
            <a:extLst>
              <a:ext uri="{FF2B5EF4-FFF2-40B4-BE49-F238E27FC236}">
                <a16:creationId xmlns:a16="http://schemas.microsoft.com/office/drawing/2014/main" id="{0A71B2DC-BE23-C24A-8956-1787C3B26EFE}"/>
              </a:ext>
            </a:extLst>
          </p:cNvPr>
          <p:cNvPicPr>
            <a:picLocks noChangeAspect="1"/>
          </p:cNvPicPr>
          <p:nvPr/>
        </p:nvPicPr>
        <p:blipFill>
          <a:blip r:embed="rId3"/>
          <a:stretch>
            <a:fillRect/>
          </a:stretch>
        </p:blipFill>
        <p:spPr>
          <a:xfrm>
            <a:off x="3119531" y="1872062"/>
            <a:ext cx="5952937" cy="4297680"/>
          </a:xfrm>
          <a:prstGeom prst="rect">
            <a:avLst/>
          </a:prstGeom>
        </p:spPr>
      </p:pic>
      <p:sp>
        <p:nvSpPr>
          <p:cNvPr id="7" name="Left Arrow 6" descr="Left arrow pointing to a preview of a schedule.">
            <a:extLst>
              <a:ext uri="{FF2B5EF4-FFF2-40B4-BE49-F238E27FC236}">
                <a16:creationId xmlns:a16="http://schemas.microsoft.com/office/drawing/2014/main" id="{684ACDE6-2954-A144-BA02-6492B6F8836E}"/>
              </a:ext>
            </a:extLst>
          </p:cNvPr>
          <p:cNvSpPr/>
          <p:nvPr/>
        </p:nvSpPr>
        <p:spPr>
          <a:xfrm>
            <a:off x="6255524" y="3081108"/>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descr="Left arrow pointing to opening a schedule to view it.">
            <a:extLst>
              <a:ext uri="{FF2B5EF4-FFF2-40B4-BE49-F238E27FC236}">
                <a16:creationId xmlns:a16="http://schemas.microsoft.com/office/drawing/2014/main" id="{8F01C01D-664F-C241-9F93-F91C392397F6}"/>
              </a:ext>
            </a:extLst>
          </p:cNvPr>
          <p:cNvSpPr/>
          <p:nvPr/>
        </p:nvSpPr>
        <p:spPr>
          <a:xfrm>
            <a:off x="7972806" y="5280906"/>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CFDFC0D-8D2F-AC49-8C52-436D8DD32A54}"/>
              </a:ext>
            </a:extLst>
          </p:cNvPr>
          <p:cNvSpPr>
            <a:spLocks noGrp="1"/>
          </p:cNvSpPr>
          <p:nvPr>
            <p:ph type="title"/>
          </p:nvPr>
        </p:nvSpPr>
        <p:spPr>
          <a:xfrm>
            <a:off x="838200" y="-481542"/>
            <a:ext cx="10515600" cy="1325563"/>
          </a:xfrm>
        </p:spPr>
        <p:txBody>
          <a:bodyPr/>
          <a:lstStyle/>
          <a:p>
            <a:r>
              <a:rPr lang="en-US" dirty="0">
                <a:solidFill>
                  <a:schemeClr val="accent5">
                    <a:lumMod val="20000"/>
                    <a:lumOff val="80000"/>
                  </a:schemeClr>
                </a:solidFill>
              </a:rPr>
              <a:t>Comparing Schedules</a:t>
            </a:r>
          </a:p>
        </p:txBody>
      </p:sp>
    </p:spTree>
    <p:extLst>
      <p:ext uri="{BB962C8B-B14F-4D97-AF65-F5344CB8AC3E}">
        <p14:creationId xmlns:p14="http://schemas.microsoft.com/office/powerpoint/2010/main" val="248754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Vew of Classes and Breaks screen.">
            <a:extLst>
              <a:ext uri="{FF2B5EF4-FFF2-40B4-BE49-F238E27FC236}">
                <a16:creationId xmlns:a16="http://schemas.microsoft.com/office/drawing/2014/main" id="{6BB1BF51-4B42-A644-A81D-E05CE367B1A4}"/>
              </a:ext>
            </a:extLst>
          </p:cNvPr>
          <p:cNvSpPr>
            <a:spLocks noGrp="1"/>
          </p:cNvSpPr>
          <p:nvPr>
            <p:ph idx="1"/>
          </p:nvPr>
        </p:nvSpPr>
        <p:spPr>
          <a:xfrm>
            <a:off x="838200" y="383540"/>
            <a:ext cx="10515600" cy="6090920"/>
          </a:xfrm>
        </p:spPr>
        <p:txBody>
          <a:bodyPr/>
          <a:lstStyle/>
          <a:p>
            <a:r>
              <a:rPr lang="en-US" dirty="0"/>
              <a:t>You will be brought to a screen that shows all the selected classes and breaks for the schedule you have chosen to view, including days and times as well as the option to browse by week.</a:t>
            </a:r>
          </a:p>
        </p:txBody>
      </p:sp>
      <p:pic>
        <p:nvPicPr>
          <p:cNvPr id="5" name="Picture 4" descr="A picture of the schedule you have chosen to view.">
            <a:extLst>
              <a:ext uri="{FF2B5EF4-FFF2-40B4-BE49-F238E27FC236}">
                <a16:creationId xmlns:a16="http://schemas.microsoft.com/office/drawing/2014/main" id="{F27D0C7C-A9A8-1248-94AB-95C38AFF9B0D}"/>
              </a:ext>
            </a:extLst>
          </p:cNvPr>
          <p:cNvPicPr>
            <a:picLocks noChangeAspect="1"/>
          </p:cNvPicPr>
          <p:nvPr/>
        </p:nvPicPr>
        <p:blipFill>
          <a:blip r:embed="rId3"/>
          <a:stretch>
            <a:fillRect/>
          </a:stretch>
        </p:blipFill>
        <p:spPr>
          <a:xfrm>
            <a:off x="795175" y="1536700"/>
            <a:ext cx="10558522" cy="4937760"/>
          </a:xfrm>
          <a:prstGeom prst="rect">
            <a:avLst/>
          </a:prstGeom>
        </p:spPr>
      </p:pic>
      <p:sp>
        <p:nvSpPr>
          <p:cNvPr id="4" name="Left Arrow 3" descr="Arrow pointing to how you can view your schedule inclucing by week.">
            <a:extLst>
              <a:ext uri="{FF2B5EF4-FFF2-40B4-BE49-F238E27FC236}">
                <a16:creationId xmlns:a16="http://schemas.microsoft.com/office/drawing/2014/main" id="{7AC0EE3A-2436-C443-979E-7459EB91419D}"/>
              </a:ext>
            </a:extLst>
          </p:cNvPr>
          <p:cNvSpPr/>
          <p:nvPr/>
        </p:nvSpPr>
        <p:spPr>
          <a:xfrm>
            <a:off x="5341124" y="1489498"/>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A8F521-0222-9047-AB7C-6C8C701D5495}"/>
              </a:ext>
            </a:extLst>
          </p:cNvPr>
          <p:cNvSpPr>
            <a:spLocks noGrp="1"/>
          </p:cNvSpPr>
          <p:nvPr>
            <p:ph type="title"/>
          </p:nvPr>
        </p:nvSpPr>
        <p:spPr>
          <a:xfrm>
            <a:off x="795175" y="-464238"/>
            <a:ext cx="10515600" cy="1325563"/>
          </a:xfrm>
        </p:spPr>
        <p:txBody>
          <a:bodyPr/>
          <a:lstStyle/>
          <a:p>
            <a:r>
              <a:rPr lang="en-US" dirty="0">
                <a:solidFill>
                  <a:schemeClr val="accent5">
                    <a:lumMod val="20000"/>
                    <a:lumOff val="80000"/>
                  </a:schemeClr>
                </a:solidFill>
              </a:rPr>
              <a:t>Comparing Schedules (cont.)</a:t>
            </a:r>
          </a:p>
        </p:txBody>
      </p:sp>
    </p:spTree>
    <p:extLst>
      <p:ext uri="{BB962C8B-B14F-4D97-AF65-F5344CB8AC3E}">
        <p14:creationId xmlns:p14="http://schemas.microsoft.com/office/powerpoint/2010/main" val="33834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Sending Schedules to Shopping Cart and Registering.">
            <a:extLst>
              <a:ext uri="{FF2B5EF4-FFF2-40B4-BE49-F238E27FC236}">
                <a16:creationId xmlns:a16="http://schemas.microsoft.com/office/drawing/2014/main" id="{2A9A369C-810C-7D42-AEE8-A68EB5BF7704}"/>
              </a:ext>
            </a:extLst>
          </p:cNvPr>
          <p:cNvSpPr>
            <a:spLocks noGrp="1"/>
          </p:cNvSpPr>
          <p:nvPr>
            <p:ph idx="1"/>
          </p:nvPr>
        </p:nvSpPr>
        <p:spPr>
          <a:xfrm>
            <a:off x="157962" y="289932"/>
            <a:ext cx="11876076" cy="5349741"/>
          </a:xfrm>
        </p:spPr>
        <p:txBody>
          <a:bodyPr/>
          <a:lstStyle/>
          <a:p>
            <a:pPr marL="306388" indent="-219075"/>
            <a:r>
              <a:rPr lang="en-US" sz="2400" dirty="0"/>
              <a:t>You can also click the arrow at the top right of the screen to switch between your schedules. </a:t>
            </a:r>
          </a:p>
          <a:p>
            <a:pPr marL="306388" indent="-219075"/>
            <a:r>
              <a:rPr lang="en-US" sz="2400" dirty="0"/>
              <a:t>When you have chosen a schedule, click </a:t>
            </a:r>
            <a:r>
              <a:rPr lang="en-US" sz="2400" b="1" dirty="0"/>
              <a:t>Print</a:t>
            </a:r>
            <a:r>
              <a:rPr lang="en-US" sz="2400" dirty="0"/>
              <a:t>, for a hard copy.  Then click</a:t>
            </a:r>
            <a:r>
              <a:rPr lang="en-US" sz="2400" b="1" dirty="0"/>
              <a:t> Send to Shopping Cart</a:t>
            </a:r>
            <a:r>
              <a:rPr lang="en-US" sz="2400" dirty="0"/>
              <a:t>.  </a:t>
            </a:r>
            <a:r>
              <a:rPr lang="en-US" sz="2400" b="1" dirty="0">
                <a:solidFill>
                  <a:srgbClr val="FF0000"/>
                </a:solidFill>
              </a:rPr>
              <a:t>Warning</a:t>
            </a:r>
            <a:r>
              <a:rPr lang="en-US" sz="2400" dirty="0">
                <a:solidFill>
                  <a:srgbClr val="FF0000"/>
                </a:solidFill>
              </a:rPr>
              <a:t>:</a:t>
            </a:r>
            <a:r>
              <a:rPr lang="en-US" sz="2400" dirty="0"/>
              <a:t> You are </a:t>
            </a:r>
            <a:r>
              <a:rPr lang="en-US" sz="2400" b="1" dirty="0"/>
              <a:t>not</a:t>
            </a:r>
            <a:r>
              <a:rPr lang="en-US" sz="2400" dirty="0"/>
              <a:t> </a:t>
            </a:r>
            <a:r>
              <a:rPr lang="en-US" sz="2400" b="1" dirty="0"/>
              <a:t>yet registered </a:t>
            </a:r>
            <a:r>
              <a:rPr lang="en-US" sz="2400" dirty="0"/>
              <a:t>until you click </a:t>
            </a:r>
            <a:r>
              <a:rPr lang="en-US" sz="2400" b="1" dirty="0"/>
              <a:t>register</a:t>
            </a:r>
            <a:r>
              <a:rPr lang="en-US" sz="2400" dirty="0"/>
              <a:t>.  A pop-up indicates your schedule will be added to the shopping cart and schedule builder will close. Click </a:t>
            </a:r>
            <a:r>
              <a:rPr lang="en-US" sz="2400" b="1" dirty="0"/>
              <a:t>Continue.  </a:t>
            </a:r>
            <a:endParaRPr lang="en-US" sz="2400" dirty="0"/>
          </a:p>
          <a:p>
            <a:pPr marL="306388" indent="-219075"/>
            <a:r>
              <a:rPr lang="en-US" sz="2400" dirty="0"/>
              <a:t>You will be redirected to the portal!  </a:t>
            </a:r>
            <a:r>
              <a:rPr lang="en-US" sz="2400" b="1" dirty="0">
                <a:solidFill>
                  <a:srgbClr val="FF0000"/>
                </a:solidFill>
              </a:rPr>
              <a:t>Important</a:t>
            </a:r>
            <a:r>
              <a:rPr lang="en-US" sz="2400" dirty="0">
                <a:solidFill>
                  <a:srgbClr val="FF0000"/>
                </a:solidFill>
              </a:rPr>
              <a:t>:</a:t>
            </a:r>
            <a:r>
              <a:rPr lang="en-US" sz="2400" dirty="0"/>
              <a:t>  Click </a:t>
            </a:r>
            <a:r>
              <a:rPr lang="en-US" sz="2400" b="1" dirty="0"/>
              <a:t>Register</a:t>
            </a:r>
            <a:r>
              <a:rPr lang="en-US" sz="2400" dirty="0"/>
              <a:t> to </a:t>
            </a:r>
            <a:r>
              <a:rPr lang="en-US" sz="2400" b="1" dirty="0"/>
              <a:t>finalize</a:t>
            </a:r>
            <a:r>
              <a:rPr lang="en-US" sz="2400" dirty="0"/>
              <a:t> your registration</a:t>
            </a:r>
            <a:r>
              <a:rPr lang="en-US" dirty="0"/>
              <a:t>.</a:t>
            </a:r>
          </a:p>
        </p:txBody>
      </p:sp>
      <p:pic>
        <p:nvPicPr>
          <p:cNvPr id="5" name="Picture 4" descr="Picture of prompt received when you send your schedule to a shoppint cart.">
            <a:extLst>
              <a:ext uri="{FF2B5EF4-FFF2-40B4-BE49-F238E27FC236}">
                <a16:creationId xmlns:a16="http://schemas.microsoft.com/office/drawing/2014/main" id="{4A9F75D8-0914-464D-A308-CC4D3740C587}"/>
              </a:ext>
            </a:extLst>
          </p:cNvPr>
          <p:cNvPicPr>
            <a:picLocks noChangeAspect="1"/>
          </p:cNvPicPr>
          <p:nvPr/>
        </p:nvPicPr>
        <p:blipFill>
          <a:blip r:embed="rId3"/>
          <a:stretch>
            <a:fillRect/>
          </a:stretch>
        </p:blipFill>
        <p:spPr>
          <a:xfrm>
            <a:off x="157962" y="4957870"/>
            <a:ext cx="6511436" cy="1554480"/>
          </a:xfrm>
          <a:prstGeom prst="rect">
            <a:avLst/>
          </a:prstGeom>
        </p:spPr>
      </p:pic>
      <p:pic>
        <p:nvPicPr>
          <p:cNvPr id="6" name="Picture 5" descr="Picture of Registration screen to finalize your registration.">
            <a:extLst>
              <a:ext uri="{FF2B5EF4-FFF2-40B4-BE49-F238E27FC236}">
                <a16:creationId xmlns:a16="http://schemas.microsoft.com/office/drawing/2014/main" id="{0A8D84F4-57E2-784A-B08A-8DC9D31DBA1C}"/>
              </a:ext>
            </a:extLst>
          </p:cNvPr>
          <p:cNvPicPr>
            <a:picLocks noChangeAspect="1"/>
          </p:cNvPicPr>
          <p:nvPr/>
        </p:nvPicPr>
        <p:blipFill>
          <a:blip r:embed="rId4"/>
          <a:stretch>
            <a:fillRect/>
          </a:stretch>
        </p:blipFill>
        <p:spPr>
          <a:xfrm>
            <a:off x="6924541" y="4908935"/>
            <a:ext cx="4940300" cy="1587500"/>
          </a:xfrm>
          <a:prstGeom prst="rect">
            <a:avLst/>
          </a:prstGeom>
        </p:spPr>
      </p:pic>
      <p:pic>
        <p:nvPicPr>
          <p:cNvPr id="7" name="Picture 6" descr="Picture of screen with Print and Send to Shopping Cart option buttons.">
            <a:extLst>
              <a:ext uri="{FF2B5EF4-FFF2-40B4-BE49-F238E27FC236}">
                <a16:creationId xmlns:a16="http://schemas.microsoft.com/office/drawing/2014/main" id="{C978668E-7B8E-914D-B187-AE1E023745B8}"/>
              </a:ext>
            </a:extLst>
          </p:cNvPr>
          <p:cNvPicPr>
            <a:picLocks noChangeAspect="1"/>
          </p:cNvPicPr>
          <p:nvPr/>
        </p:nvPicPr>
        <p:blipFill>
          <a:blip r:embed="rId5"/>
          <a:stretch>
            <a:fillRect/>
          </a:stretch>
        </p:blipFill>
        <p:spPr>
          <a:xfrm>
            <a:off x="19050" y="2462474"/>
            <a:ext cx="12153900" cy="2540000"/>
          </a:xfrm>
          <a:prstGeom prst="rect">
            <a:avLst/>
          </a:prstGeom>
        </p:spPr>
      </p:pic>
      <p:sp>
        <p:nvSpPr>
          <p:cNvPr id="8" name="Frame 7" descr="Picture of option that will allow you to switch between schedule views.">
            <a:extLst>
              <a:ext uri="{FF2B5EF4-FFF2-40B4-BE49-F238E27FC236}">
                <a16:creationId xmlns:a16="http://schemas.microsoft.com/office/drawing/2014/main" id="{12FB6F05-7AD5-7C48-821B-1F73ADA87D14}"/>
              </a:ext>
            </a:extLst>
          </p:cNvPr>
          <p:cNvSpPr/>
          <p:nvPr/>
        </p:nvSpPr>
        <p:spPr>
          <a:xfrm>
            <a:off x="10028903" y="2359350"/>
            <a:ext cx="2005135" cy="73781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descr="Picture of prompt that your schedule is in shopping cart and Schedule Builder will close">
            <a:extLst>
              <a:ext uri="{FF2B5EF4-FFF2-40B4-BE49-F238E27FC236}">
                <a16:creationId xmlns:a16="http://schemas.microsoft.com/office/drawing/2014/main" id="{068F67E4-19D7-6D42-8B21-4681505F9590}"/>
              </a:ext>
            </a:extLst>
          </p:cNvPr>
          <p:cNvSpPr/>
          <p:nvPr/>
        </p:nvSpPr>
        <p:spPr>
          <a:xfrm>
            <a:off x="215649" y="5028689"/>
            <a:ext cx="6162849" cy="6564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descr="Picture of the Print button to print your schedule.">
            <a:extLst>
              <a:ext uri="{FF2B5EF4-FFF2-40B4-BE49-F238E27FC236}">
                <a16:creationId xmlns:a16="http://schemas.microsoft.com/office/drawing/2014/main" id="{D3FC191B-56D1-894B-920D-1E34A215B04D}"/>
              </a:ext>
            </a:extLst>
          </p:cNvPr>
          <p:cNvSpPr/>
          <p:nvPr/>
        </p:nvSpPr>
        <p:spPr>
          <a:xfrm>
            <a:off x="1071242" y="2417034"/>
            <a:ext cx="973394" cy="52688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descr="Picture of the Register button to register your classes and schedule.">
            <a:extLst>
              <a:ext uri="{FF2B5EF4-FFF2-40B4-BE49-F238E27FC236}">
                <a16:creationId xmlns:a16="http://schemas.microsoft.com/office/drawing/2014/main" id="{8E27A178-4601-6C41-967F-2604492F016A}"/>
              </a:ext>
            </a:extLst>
          </p:cNvPr>
          <p:cNvSpPr/>
          <p:nvPr/>
        </p:nvSpPr>
        <p:spPr>
          <a:xfrm>
            <a:off x="7036051" y="6133171"/>
            <a:ext cx="765481" cy="34456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descr="Picture of the Continue button to close Schedule builder and go to the Registration screen.">
            <a:extLst>
              <a:ext uri="{FF2B5EF4-FFF2-40B4-BE49-F238E27FC236}">
                <a16:creationId xmlns:a16="http://schemas.microsoft.com/office/drawing/2014/main" id="{C0205429-38E5-104F-9A96-65FF7EFD1CA5}"/>
              </a:ext>
            </a:extLst>
          </p:cNvPr>
          <p:cNvSpPr/>
          <p:nvPr/>
        </p:nvSpPr>
        <p:spPr>
          <a:xfrm>
            <a:off x="5203537" y="5973339"/>
            <a:ext cx="1219565" cy="5043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descr="Picture of Warning Text that you are viewing a potential schedule only and must still register.">
            <a:extLst>
              <a:ext uri="{FF2B5EF4-FFF2-40B4-BE49-F238E27FC236}">
                <a16:creationId xmlns:a16="http://schemas.microsoft.com/office/drawing/2014/main" id="{5DFEB58A-6EC4-C040-9497-35D131E7887C}"/>
              </a:ext>
            </a:extLst>
          </p:cNvPr>
          <p:cNvSpPr/>
          <p:nvPr/>
        </p:nvSpPr>
        <p:spPr>
          <a:xfrm>
            <a:off x="157962" y="3041208"/>
            <a:ext cx="6095943" cy="6564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descr="Picture of Send to Shopping Cart button.">
            <a:extLst>
              <a:ext uri="{FF2B5EF4-FFF2-40B4-BE49-F238E27FC236}">
                <a16:creationId xmlns:a16="http://schemas.microsoft.com/office/drawing/2014/main" id="{049F020A-220D-5641-913F-2D411436A707}"/>
              </a:ext>
            </a:extLst>
          </p:cNvPr>
          <p:cNvSpPr/>
          <p:nvPr/>
        </p:nvSpPr>
        <p:spPr>
          <a:xfrm>
            <a:off x="2007944" y="2437914"/>
            <a:ext cx="2474845" cy="5060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1167AFC-8AB3-D644-9EEF-2249E82E26D2}"/>
              </a:ext>
            </a:extLst>
          </p:cNvPr>
          <p:cNvSpPr>
            <a:spLocks noGrp="1"/>
          </p:cNvSpPr>
          <p:nvPr>
            <p:ph type="title"/>
          </p:nvPr>
        </p:nvSpPr>
        <p:spPr>
          <a:xfrm>
            <a:off x="838200" y="-529669"/>
            <a:ext cx="10515600" cy="1325563"/>
          </a:xfrm>
        </p:spPr>
        <p:txBody>
          <a:bodyPr/>
          <a:lstStyle/>
          <a:p>
            <a:r>
              <a:rPr lang="en-US" dirty="0">
                <a:solidFill>
                  <a:schemeClr val="accent5">
                    <a:lumMod val="20000"/>
                    <a:lumOff val="80000"/>
                  </a:schemeClr>
                </a:solidFill>
              </a:rPr>
              <a:t>Printing and Registering</a:t>
            </a:r>
          </a:p>
        </p:txBody>
      </p:sp>
    </p:spTree>
    <p:extLst>
      <p:ext uri="{BB962C8B-B14F-4D97-AF65-F5344CB8AC3E}">
        <p14:creationId xmlns:p14="http://schemas.microsoft.com/office/powerpoint/2010/main" val="37553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1"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Regestration Errors and Confirmation">
            <a:extLst>
              <a:ext uri="{FF2B5EF4-FFF2-40B4-BE49-F238E27FC236}">
                <a16:creationId xmlns:a16="http://schemas.microsoft.com/office/drawing/2014/main" id="{206683C5-1913-6245-B9E4-08B05B3BE4DD}"/>
              </a:ext>
            </a:extLst>
          </p:cNvPr>
          <p:cNvSpPr>
            <a:spLocks noGrp="1"/>
          </p:cNvSpPr>
          <p:nvPr>
            <p:ph idx="1"/>
          </p:nvPr>
        </p:nvSpPr>
        <p:spPr>
          <a:xfrm>
            <a:off x="381001" y="289931"/>
            <a:ext cx="11317387" cy="6066263"/>
          </a:xfrm>
        </p:spPr>
        <p:txBody>
          <a:bodyPr/>
          <a:lstStyle/>
          <a:p>
            <a:r>
              <a:rPr lang="en-US" dirty="0"/>
              <a:t>Once you click Register, the </a:t>
            </a:r>
            <a:r>
              <a:rPr lang="en-US" b="1" dirty="0"/>
              <a:t>Add or Drop Classes </a:t>
            </a:r>
            <a:r>
              <a:rPr lang="en-US" dirty="0"/>
              <a:t>screen will open.  If you receive a registration Add Error, you will not be able to register for that course and must choose a different one.  </a:t>
            </a:r>
          </a:p>
        </p:txBody>
      </p:sp>
      <p:pic>
        <p:nvPicPr>
          <p:cNvPr id="4" name="Picture 3" descr="Picture of Registration Errors Screen.">
            <a:extLst>
              <a:ext uri="{FF2B5EF4-FFF2-40B4-BE49-F238E27FC236}">
                <a16:creationId xmlns:a16="http://schemas.microsoft.com/office/drawing/2014/main" id="{48AD2FB8-777D-6F43-9F8E-77AEFC5E67C5}"/>
              </a:ext>
            </a:extLst>
          </p:cNvPr>
          <p:cNvPicPr>
            <a:picLocks noChangeAspect="1"/>
          </p:cNvPicPr>
          <p:nvPr/>
        </p:nvPicPr>
        <p:blipFill>
          <a:blip r:embed="rId3"/>
          <a:stretch>
            <a:fillRect/>
          </a:stretch>
        </p:blipFill>
        <p:spPr>
          <a:xfrm>
            <a:off x="493612" y="4223360"/>
            <a:ext cx="11317388" cy="2286000"/>
          </a:xfrm>
          <a:prstGeom prst="rect">
            <a:avLst/>
          </a:prstGeom>
        </p:spPr>
      </p:pic>
      <p:pic>
        <p:nvPicPr>
          <p:cNvPr id="5" name="Picture 4" descr="Picture of reason for Registration Add Errors prompt.">
            <a:extLst>
              <a:ext uri="{FF2B5EF4-FFF2-40B4-BE49-F238E27FC236}">
                <a16:creationId xmlns:a16="http://schemas.microsoft.com/office/drawing/2014/main" id="{544D064F-57FD-BA4B-AFE6-7A9976C40063}"/>
              </a:ext>
            </a:extLst>
          </p:cNvPr>
          <p:cNvPicPr>
            <a:picLocks noChangeAspect="1"/>
          </p:cNvPicPr>
          <p:nvPr/>
        </p:nvPicPr>
        <p:blipFill>
          <a:blip r:embed="rId4"/>
          <a:stretch>
            <a:fillRect/>
          </a:stretch>
        </p:blipFill>
        <p:spPr>
          <a:xfrm>
            <a:off x="1398719" y="1547771"/>
            <a:ext cx="8382000" cy="1092200"/>
          </a:xfrm>
          <a:prstGeom prst="rect">
            <a:avLst/>
          </a:prstGeom>
        </p:spPr>
      </p:pic>
      <p:sp>
        <p:nvSpPr>
          <p:cNvPr id="7" name="Rectangle 6">
            <a:extLst>
              <a:ext uri="{FF2B5EF4-FFF2-40B4-BE49-F238E27FC236}">
                <a16:creationId xmlns:a16="http://schemas.microsoft.com/office/drawing/2014/main" id="{CC67127C-ABE7-7246-8A90-5CE1DC2CB8F9}"/>
              </a:ext>
            </a:extLst>
          </p:cNvPr>
          <p:cNvSpPr/>
          <p:nvPr/>
        </p:nvSpPr>
        <p:spPr>
          <a:xfrm>
            <a:off x="381001" y="2692013"/>
            <a:ext cx="11104755" cy="1384995"/>
          </a:xfrm>
          <a:prstGeom prst="rect">
            <a:avLst/>
          </a:prstGeom>
        </p:spPr>
        <p:txBody>
          <a:bodyPr wrap="square">
            <a:spAutoFit/>
          </a:bodyPr>
          <a:lstStyle/>
          <a:p>
            <a:pPr marL="239713" indent="-239713">
              <a:buFont typeface="Arial" panose="020B0604020202020204" pitchFamily="34" charset="0"/>
              <a:buChar char="•"/>
            </a:pPr>
            <a:r>
              <a:rPr lang="en-US" sz="2800" dirty="0"/>
              <a:t>If there are no errors, the courses you registered for from your Schedule Builder Shopping Cart will display under </a:t>
            </a:r>
            <a:r>
              <a:rPr lang="en-US" sz="2800" b="1" dirty="0"/>
              <a:t>Current Schedule </a:t>
            </a:r>
            <a:r>
              <a:rPr lang="en-US" sz="2800" dirty="0"/>
              <a:t>and a notation will indicate that you registered on the web</a:t>
            </a:r>
            <a:r>
              <a:rPr lang="en-US" sz="2800" b="1" dirty="0"/>
              <a:t>.</a:t>
            </a:r>
          </a:p>
        </p:txBody>
      </p:sp>
      <p:sp>
        <p:nvSpPr>
          <p:cNvPr id="6" name="Frame 5" descr="Picture of Registration Add Errors button.">
            <a:extLst>
              <a:ext uri="{FF2B5EF4-FFF2-40B4-BE49-F238E27FC236}">
                <a16:creationId xmlns:a16="http://schemas.microsoft.com/office/drawing/2014/main" id="{FC0B74F8-A621-4844-B88F-2BD8DC626103}"/>
              </a:ext>
            </a:extLst>
          </p:cNvPr>
          <p:cNvSpPr/>
          <p:nvPr/>
        </p:nvSpPr>
        <p:spPr>
          <a:xfrm>
            <a:off x="1433195" y="1502355"/>
            <a:ext cx="265176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descr="Picture of Current Schedule Registration Confirmation.">
            <a:extLst>
              <a:ext uri="{FF2B5EF4-FFF2-40B4-BE49-F238E27FC236}">
                <a16:creationId xmlns:a16="http://schemas.microsoft.com/office/drawing/2014/main" id="{13C709E6-5BE9-254B-BDC0-9132E4608348}"/>
              </a:ext>
            </a:extLst>
          </p:cNvPr>
          <p:cNvSpPr/>
          <p:nvPr/>
        </p:nvSpPr>
        <p:spPr>
          <a:xfrm>
            <a:off x="469047" y="4197955"/>
            <a:ext cx="210312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C1EED9E-88BF-D746-9055-E4F79C362345}"/>
              </a:ext>
            </a:extLst>
          </p:cNvPr>
          <p:cNvSpPr>
            <a:spLocks noGrp="1"/>
          </p:cNvSpPr>
          <p:nvPr>
            <p:ph type="title"/>
          </p:nvPr>
        </p:nvSpPr>
        <p:spPr>
          <a:xfrm>
            <a:off x="838200" y="-481544"/>
            <a:ext cx="10515600" cy="771475"/>
          </a:xfrm>
        </p:spPr>
        <p:txBody>
          <a:bodyPr/>
          <a:lstStyle/>
          <a:p>
            <a:r>
              <a:rPr lang="en-US" dirty="0">
                <a:solidFill>
                  <a:schemeClr val="accent5">
                    <a:lumMod val="20000"/>
                    <a:lumOff val="80000"/>
                  </a:schemeClr>
                </a:solidFill>
              </a:rPr>
              <a:t>Registration Screen</a:t>
            </a:r>
          </a:p>
        </p:txBody>
      </p:sp>
    </p:spTree>
    <p:extLst>
      <p:ext uri="{BB962C8B-B14F-4D97-AF65-F5344CB8AC3E}">
        <p14:creationId xmlns:p14="http://schemas.microsoft.com/office/powerpoint/2010/main" val="8940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16DC-4722-1244-8BB1-194C6F91ABB2}"/>
              </a:ext>
            </a:extLst>
          </p:cNvPr>
          <p:cNvSpPr>
            <a:spLocks noGrp="1"/>
          </p:cNvSpPr>
          <p:nvPr>
            <p:ph type="title"/>
          </p:nvPr>
        </p:nvSpPr>
        <p:spPr/>
        <p:txBody>
          <a:bodyPr/>
          <a:lstStyle/>
          <a:p>
            <a:pPr algn="ctr"/>
            <a:r>
              <a:rPr lang="en-US" b="1" dirty="0"/>
              <a:t>What is Schedule Builder</a:t>
            </a:r>
          </a:p>
        </p:txBody>
      </p:sp>
      <p:sp>
        <p:nvSpPr>
          <p:cNvPr id="3" name="Content Placeholder 2">
            <a:extLst>
              <a:ext uri="{FF2B5EF4-FFF2-40B4-BE49-F238E27FC236}">
                <a16:creationId xmlns:a16="http://schemas.microsoft.com/office/drawing/2014/main" id="{056F049A-9EE1-504F-B097-4BF9FB40CBE8}"/>
              </a:ext>
            </a:extLst>
          </p:cNvPr>
          <p:cNvSpPr>
            <a:spLocks noGrp="1"/>
          </p:cNvSpPr>
          <p:nvPr>
            <p:ph idx="1"/>
          </p:nvPr>
        </p:nvSpPr>
        <p:spPr>
          <a:xfrm>
            <a:off x="838200" y="1734007"/>
            <a:ext cx="10515600" cy="4192858"/>
          </a:xfrm>
        </p:spPr>
        <p:txBody>
          <a:bodyPr>
            <a:normAutofit/>
          </a:bodyPr>
          <a:lstStyle/>
          <a:p>
            <a:r>
              <a:rPr lang="en-US" dirty="0"/>
              <a:t>Schedule Builder is a web-based program that allows you to plan, build, and compare class schedules, add breaks, and register for classes.</a:t>
            </a:r>
          </a:p>
          <a:p>
            <a:r>
              <a:rPr lang="en-US" dirty="0"/>
              <a:t>Select and save your preferences and the classes you wish to take, and Schedule Builder will show you all your possible schedule options at the click of a button.</a:t>
            </a:r>
          </a:p>
          <a:p>
            <a:r>
              <a:rPr lang="en-US" dirty="0"/>
              <a:t>Schedule Builder also saves and remembers all your preferences, schedules, and course selections, even if you close your browser. </a:t>
            </a:r>
          </a:p>
          <a:p>
            <a:pPr marL="0" indent="0">
              <a:buNone/>
            </a:pPr>
            <a:endParaRPr lang="en-US" dirty="0"/>
          </a:p>
        </p:txBody>
      </p:sp>
    </p:spTree>
    <p:extLst>
      <p:ext uri="{BB962C8B-B14F-4D97-AF65-F5344CB8AC3E}">
        <p14:creationId xmlns:p14="http://schemas.microsoft.com/office/powerpoint/2010/main" val="7867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A36B-74B1-9F47-BB3E-1BCB32327B3A}"/>
              </a:ext>
            </a:extLst>
          </p:cNvPr>
          <p:cNvSpPr>
            <a:spLocks noGrp="1"/>
          </p:cNvSpPr>
          <p:nvPr>
            <p:ph type="title"/>
          </p:nvPr>
        </p:nvSpPr>
        <p:spPr/>
        <p:txBody>
          <a:bodyPr/>
          <a:lstStyle/>
          <a:p>
            <a:pPr algn="ctr"/>
            <a:r>
              <a:rPr lang="en-US" b="1" dirty="0"/>
              <a:t>Schedule Builder Tips</a:t>
            </a:r>
          </a:p>
        </p:txBody>
      </p:sp>
      <p:sp>
        <p:nvSpPr>
          <p:cNvPr id="3" name="Content Placeholder 2">
            <a:extLst>
              <a:ext uri="{FF2B5EF4-FFF2-40B4-BE49-F238E27FC236}">
                <a16:creationId xmlns:a16="http://schemas.microsoft.com/office/drawing/2014/main" id="{70379088-C0AC-6D45-A29D-20076293B64B}"/>
              </a:ext>
            </a:extLst>
          </p:cNvPr>
          <p:cNvSpPr>
            <a:spLocks noGrp="1"/>
          </p:cNvSpPr>
          <p:nvPr>
            <p:ph idx="1"/>
          </p:nvPr>
        </p:nvSpPr>
        <p:spPr/>
        <p:txBody>
          <a:bodyPr/>
          <a:lstStyle/>
          <a:p>
            <a:r>
              <a:rPr lang="en-US" dirty="0"/>
              <a:t>Schedule Builder works best when there are still many open classes to choose from. </a:t>
            </a:r>
          </a:p>
          <a:p>
            <a:r>
              <a:rPr lang="en-US" dirty="0"/>
              <a:t>As it gets closer to the start of the semester and more classes are closed, you may find it easier to register using the </a:t>
            </a:r>
            <a:r>
              <a:rPr lang="en-US" b="1" dirty="0"/>
              <a:t>Register for Classes </a:t>
            </a:r>
            <a:r>
              <a:rPr lang="en-US" dirty="0"/>
              <a:t>method in the </a:t>
            </a:r>
            <a:r>
              <a:rPr lang="en-US" dirty="0" err="1"/>
              <a:t>MyNCC</a:t>
            </a:r>
            <a:r>
              <a:rPr lang="en-US" dirty="0"/>
              <a:t> Portal. </a:t>
            </a:r>
          </a:p>
          <a:p>
            <a:r>
              <a:rPr lang="en-US" dirty="0"/>
              <a:t>Once you are </a:t>
            </a:r>
            <a:r>
              <a:rPr lang="en-US" b="1" dirty="0"/>
              <a:t>registered</a:t>
            </a:r>
            <a:r>
              <a:rPr lang="en-US" dirty="0"/>
              <a:t>, you cannot use Schedule Builder to make changes to your schedule, such as to Add or Drop Classes, you need to use the traditional </a:t>
            </a:r>
            <a:r>
              <a:rPr lang="en-US" b="1" dirty="0"/>
              <a:t>Register for Classes</a:t>
            </a:r>
            <a:r>
              <a:rPr lang="en-US" dirty="0"/>
              <a:t> method.</a:t>
            </a:r>
          </a:p>
        </p:txBody>
      </p:sp>
    </p:spTree>
    <p:extLst>
      <p:ext uri="{BB962C8B-B14F-4D97-AF65-F5344CB8AC3E}">
        <p14:creationId xmlns:p14="http://schemas.microsoft.com/office/powerpoint/2010/main" val="406181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Opening and Logging into Scheduler Buillder">
            <a:extLst>
              <a:ext uri="{FF2B5EF4-FFF2-40B4-BE49-F238E27FC236}">
                <a16:creationId xmlns:a16="http://schemas.microsoft.com/office/drawing/2014/main" id="{7B4CCDF0-EB64-E445-B7BD-51824CFBAA72}"/>
              </a:ext>
            </a:extLst>
          </p:cNvPr>
          <p:cNvSpPr>
            <a:spLocks noGrp="1"/>
          </p:cNvSpPr>
          <p:nvPr>
            <p:ph idx="1"/>
          </p:nvPr>
        </p:nvSpPr>
        <p:spPr>
          <a:xfrm>
            <a:off x="838200" y="331946"/>
            <a:ext cx="10515600" cy="6170296"/>
          </a:xfrm>
        </p:spPr>
        <p:txBody>
          <a:bodyPr/>
          <a:lstStyle/>
          <a:p>
            <a:r>
              <a:rPr lang="en-US" dirty="0"/>
              <a:t>To open Schedule Builder:</a:t>
            </a:r>
          </a:p>
        </p:txBody>
      </p:sp>
      <p:pic>
        <p:nvPicPr>
          <p:cNvPr id="4" name="Picture 3" descr="This is a picture of the NCC Login screen for the Portal.">
            <a:extLst>
              <a:ext uri="{FF2B5EF4-FFF2-40B4-BE49-F238E27FC236}">
                <a16:creationId xmlns:a16="http://schemas.microsoft.com/office/drawing/2014/main" id="{D1BD7E67-7936-F14A-8BAF-467B691C5CDD}"/>
              </a:ext>
            </a:extLst>
          </p:cNvPr>
          <p:cNvPicPr>
            <a:picLocks noChangeAspect="1"/>
          </p:cNvPicPr>
          <p:nvPr/>
        </p:nvPicPr>
        <p:blipFill>
          <a:blip r:embed="rId3"/>
          <a:stretch>
            <a:fillRect/>
          </a:stretch>
        </p:blipFill>
        <p:spPr>
          <a:xfrm>
            <a:off x="1125668" y="2183862"/>
            <a:ext cx="5257800" cy="4162266"/>
          </a:xfrm>
          <a:prstGeom prst="rect">
            <a:avLst/>
          </a:prstGeom>
          <a:ln w="12700">
            <a:solidFill>
              <a:schemeClr val="tx1"/>
            </a:solidFill>
          </a:ln>
        </p:spPr>
      </p:pic>
      <p:sp>
        <p:nvSpPr>
          <p:cNvPr id="5" name="TextBox 4">
            <a:extLst>
              <a:ext uri="{FF2B5EF4-FFF2-40B4-BE49-F238E27FC236}">
                <a16:creationId xmlns:a16="http://schemas.microsoft.com/office/drawing/2014/main" id="{7B46E243-DE1E-C34D-896F-91747356C0A2}"/>
              </a:ext>
            </a:extLst>
          </p:cNvPr>
          <p:cNvSpPr txBox="1"/>
          <p:nvPr/>
        </p:nvSpPr>
        <p:spPr>
          <a:xfrm>
            <a:off x="1061730" y="825408"/>
            <a:ext cx="5034270" cy="1200329"/>
          </a:xfrm>
          <a:prstGeom prst="rect">
            <a:avLst/>
          </a:prstGeom>
          <a:noFill/>
        </p:spPr>
        <p:txBody>
          <a:bodyPr wrap="square" rtlCol="0">
            <a:spAutoFit/>
          </a:bodyPr>
          <a:lstStyle/>
          <a:p>
            <a:r>
              <a:rPr lang="en-US" sz="2400" dirty="0"/>
              <a:t>Log into </a:t>
            </a:r>
            <a:r>
              <a:rPr lang="en-US" sz="2400" dirty="0" err="1"/>
              <a:t>MyNCC</a:t>
            </a:r>
            <a:r>
              <a:rPr lang="en-US" sz="2400" dirty="0"/>
              <a:t> – with the URL </a:t>
            </a:r>
            <a:r>
              <a:rPr lang="en-US" sz="2400" dirty="0">
                <a:hlinkClick r:id="rId4"/>
              </a:rPr>
              <a:t>Https://myncc.ncc.edu</a:t>
            </a:r>
            <a:r>
              <a:rPr lang="en-US" sz="2400" dirty="0"/>
              <a:t>.  Enter your N number and password.</a:t>
            </a:r>
          </a:p>
        </p:txBody>
      </p:sp>
      <p:pic>
        <p:nvPicPr>
          <p:cNvPr id="6" name="Picture 5" descr="This is a picture of the Portal launch pad and where to find Schedule Builder.">
            <a:extLst>
              <a:ext uri="{FF2B5EF4-FFF2-40B4-BE49-F238E27FC236}">
                <a16:creationId xmlns:a16="http://schemas.microsoft.com/office/drawing/2014/main" id="{33C8B2DA-1565-5F4D-9FC1-F5D81DEB4358}"/>
              </a:ext>
            </a:extLst>
          </p:cNvPr>
          <p:cNvPicPr>
            <a:picLocks noChangeAspect="1"/>
          </p:cNvPicPr>
          <p:nvPr/>
        </p:nvPicPr>
        <p:blipFill>
          <a:blip r:embed="rId5"/>
          <a:stretch>
            <a:fillRect/>
          </a:stretch>
        </p:blipFill>
        <p:spPr>
          <a:xfrm>
            <a:off x="7869313" y="2090569"/>
            <a:ext cx="3453059" cy="4389120"/>
          </a:xfrm>
          <a:prstGeom prst="rect">
            <a:avLst/>
          </a:prstGeom>
          <a:ln w="12700">
            <a:solidFill>
              <a:schemeClr val="tx1"/>
            </a:solidFill>
          </a:ln>
        </p:spPr>
      </p:pic>
      <p:sp>
        <p:nvSpPr>
          <p:cNvPr id="7" name="TextBox 6">
            <a:extLst>
              <a:ext uri="{FF2B5EF4-FFF2-40B4-BE49-F238E27FC236}">
                <a16:creationId xmlns:a16="http://schemas.microsoft.com/office/drawing/2014/main" id="{E1C321D5-F87B-3945-97CD-200091C066C0}"/>
              </a:ext>
            </a:extLst>
          </p:cNvPr>
          <p:cNvSpPr txBox="1"/>
          <p:nvPr/>
        </p:nvSpPr>
        <p:spPr>
          <a:xfrm>
            <a:off x="6528198" y="236836"/>
            <a:ext cx="4450070" cy="523220"/>
          </a:xfrm>
          <a:prstGeom prst="rect">
            <a:avLst/>
          </a:prstGeom>
          <a:noFill/>
        </p:spPr>
        <p:txBody>
          <a:bodyPr wrap="square" rtlCol="0">
            <a:spAutoFit/>
          </a:bodyPr>
          <a:lstStyle/>
          <a:p>
            <a:pPr marL="238125" indent="-238125">
              <a:buFont typeface="Arial" panose="020B0604020202020204" pitchFamily="34" charset="0"/>
              <a:buChar char="•"/>
            </a:pPr>
            <a:r>
              <a:rPr lang="en-US" sz="2800" dirty="0"/>
              <a:t>To launch Schedule Builder</a:t>
            </a:r>
            <a:r>
              <a:rPr lang="en-US" sz="2400" dirty="0"/>
              <a:t>:</a:t>
            </a:r>
          </a:p>
        </p:txBody>
      </p:sp>
      <p:sp>
        <p:nvSpPr>
          <p:cNvPr id="2" name="Right Arrow 1" descr="Arrow points to the Schedule Builder link on the launch pad.">
            <a:extLst>
              <a:ext uri="{FF2B5EF4-FFF2-40B4-BE49-F238E27FC236}">
                <a16:creationId xmlns:a16="http://schemas.microsoft.com/office/drawing/2014/main" id="{AE5A8868-9CD3-294B-ABE9-F6F3803CFE02}"/>
              </a:ext>
            </a:extLst>
          </p:cNvPr>
          <p:cNvSpPr/>
          <p:nvPr/>
        </p:nvSpPr>
        <p:spPr>
          <a:xfrm>
            <a:off x="7271168" y="5882637"/>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BC633DD-3D34-9F4C-9127-5590F198F882}"/>
              </a:ext>
            </a:extLst>
          </p:cNvPr>
          <p:cNvSpPr>
            <a:spLocks noGrp="1"/>
          </p:cNvSpPr>
          <p:nvPr>
            <p:ph type="title"/>
          </p:nvPr>
        </p:nvSpPr>
        <p:spPr>
          <a:xfrm>
            <a:off x="5270278" y="-568843"/>
            <a:ext cx="10515600" cy="760937"/>
          </a:xfrm>
        </p:spPr>
        <p:txBody>
          <a:bodyPr/>
          <a:lstStyle/>
          <a:p>
            <a:r>
              <a:rPr lang="en-US" dirty="0">
                <a:solidFill>
                  <a:schemeClr val="accent5">
                    <a:lumMod val="20000"/>
                    <a:lumOff val="80000"/>
                  </a:schemeClr>
                </a:solidFill>
              </a:rPr>
              <a:t>Opening Schedule Builder</a:t>
            </a:r>
          </a:p>
        </p:txBody>
      </p:sp>
      <p:sp>
        <p:nvSpPr>
          <p:cNvPr id="9" name="TextBox 8">
            <a:extLst>
              <a:ext uri="{FF2B5EF4-FFF2-40B4-BE49-F238E27FC236}">
                <a16:creationId xmlns:a16="http://schemas.microsoft.com/office/drawing/2014/main" id="{F47C7D51-B247-044F-933B-B131BDAB06D1}"/>
              </a:ext>
            </a:extLst>
          </p:cNvPr>
          <p:cNvSpPr txBox="1"/>
          <p:nvPr/>
        </p:nvSpPr>
        <p:spPr>
          <a:xfrm>
            <a:off x="6794768" y="798498"/>
            <a:ext cx="4784003" cy="830997"/>
          </a:xfrm>
          <a:prstGeom prst="rect">
            <a:avLst/>
          </a:prstGeom>
          <a:noFill/>
        </p:spPr>
        <p:txBody>
          <a:bodyPr wrap="square" rtlCol="0">
            <a:spAutoFit/>
          </a:bodyPr>
          <a:lstStyle/>
          <a:p>
            <a:r>
              <a:rPr lang="en-US" sz="2400" dirty="0"/>
              <a:t>Navigate to the Launchpad and click on the Schedule Builder link.</a:t>
            </a:r>
          </a:p>
        </p:txBody>
      </p:sp>
    </p:spTree>
    <p:extLst>
      <p:ext uri="{BB962C8B-B14F-4D97-AF65-F5344CB8AC3E}">
        <p14:creationId xmlns:p14="http://schemas.microsoft.com/office/powerpoint/2010/main" val="7542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Title:  Schedule Builder Landing Page">
            <a:extLst>
              <a:ext uri="{FF2B5EF4-FFF2-40B4-BE49-F238E27FC236}">
                <a16:creationId xmlns:a16="http://schemas.microsoft.com/office/drawing/2014/main" id="{272527BB-5110-464A-9081-FB60C3F92C8E}"/>
              </a:ext>
            </a:extLst>
          </p:cNvPr>
          <p:cNvSpPr>
            <a:spLocks noGrp="1"/>
          </p:cNvSpPr>
          <p:nvPr>
            <p:ph idx="1"/>
          </p:nvPr>
        </p:nvSpPr>
        <p:spPr>
          <a:xfrm>
            <a:off x="1214643" y="422033"/>
            <a:ext cx="10515600" cy="6164710"/>
          </a:xfrm>
        </p:spPr>
        <p:txBody>
          <a:bodyPr/>
          <a:lstStyle/>
          <a:p>
            <a:r>
              <a:rPr lang="en-US" dirty="0"/>
              <a:t>You will automatically be redirected to Schedule Builder.  Click on the correct Term and and select </a:t>
            </a:r>
            <a:r>
              <a:rPr lang="en-US" b="1" dirty="0"/>
              <a:t>Save and Continue</a:t>
            </a:r>
            <a:r>
              <a:rPr lang="en-US" dirty="0"/>
              <a:t>.</a:t>
            </a:r>
          </a:p>
        </p:txBody>
      </p:sp>
      <p:pic>
        <p:nvPicPr>
          <p:cNvPr id="7" name="Picture 6" descr="This is a picture of the Schedule Builder landing page where you can enter the currrent term.">
            <a:extLst>
              <a:ext uri="{FF2B5EF4-FFF2-40B4-BE49-F238E27FC236}">
                <a16:creationId xmlns:a16="http://schemas.microsoft.com/office/drawing/2014/main" id="{BD0C6188-CB00-C74B-BB02-CD06556E5872}"/>
              </a:ext>
            </a:extLst>
          </p:cNvPr>
          <p:cNvPicPr>
            <a:picLocks noChangeAspect="1"/>
          </p:cNvPicPr>
          <p:nvPr/>
        </p:nvPicPr>
        <p:blipFill>
          <a:blip r:embed="rId3"/>
          <a:stretch>
            <a:fillRect/>
          </a:stretch>
        </p:blipFill>
        <p:spPr>
          <a:xfrm>
            <a:off x="3708400" y="1272353"/>
            <a:ext cx="4584192" cy="5303520"/>
          </a:xfrm>
          <a:prstGeom prst="rect">
            <a:avLst/>
          </a:prstGeom>
        </p:spPr>
      </p:pic>
      <p:sp>
        <p:nvSpPr>
          <p:cNvPr id="2" name="Left Arrow 1" descr="Picture of arrow that points to the Select Term item.">
            <a:extLst>
              <a:ext uri="{FF2B5EF4-FFF2-40B4-BE49-F238E27FC236}">
                <a16:creationId xmlns:a16="http://schemas.microsoft.com/office/drawing/2014/main" id="{12665567-A2E2-C942-80AE-8F704D4B287A}"/>
              </a:ext>
            </a:extLst>
          </p:cNvPr>
          <p:cNvSpPr/>
          <p:nvPr/>
        </p:nvSpPr>
        <p:spPr>
          <a:xfrm>
            <a:off x="6015243" y="3957427"/>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descr="Picture of arrow to Save and Close the Selected Term page.">
            <a:extLst>
              <a:ext uri="{FF2B5EF4-FFF2-40B4-BE49-F238E27FC236}">
                <a16:creationId xmlns:a16="http://schemas.microsoft.com/office/drawing/2014/main" id="{843AE379-A9B7-584B-B30D-EB5CC3FB030B}"/>
              </a:ext>
            </a:extLst>
          </p:cNvPr>
          <p:cNvSpPr/>
          <p:nvPr/>
        </p:nvSpPr>
        <p:spPr>
          <a:xfrm>
            <a:off x="4471630" y="60337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A6E614-6550-4B48-A624-497260D27999}"/>
              </a:ext>
            </a:extLst>
          </p:cNvPr>
          <p:cNvSpPr>
            <a:spLocks noGrp="1"/>
          </p:cNvSpPr>
          <p:nvPr>
            <p:ph type="title"/>
          </p:nvPr>
        </p:nvSpPr>
        <p:spPr>
          <a:xfrm>
            <a:off x="1570059" y="-398015"/>
            <a:ext cx="10515600" cy="735076"/>
          </a:xfrm>
        </p:spPr>
        <p:txBody>
          <a:bodyPr/>
          <a:lstStyle/>
          <a:p>
            <a:r>
              <a:rPr lang="en-US" dirty="0">
                <a:solidFill>
                  <a:schemeClr val="accent5">
                    <a:lumMod val="20000"/>
                    <a:lumOff val="80000"/>
                  </a:schemeClr>
                </a:solidFill>
              </a:rPr>
              <a:t>Schedule Builder Landing Page</a:t>
            </a:r>
          </a:p>
        </p:txBody>
      </p:sp>
    </p:spTree>
    <p:extLst>
      <p:ext uri="{BB962C8B-B14F-4D97-AF65-F5344CB8AC3E}">
        <p14:creationId xmlns:p14="http://schemas.microsoft.com/office/powerpoint/2010/main" val="15317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Schedule Builder filter selection page.">
            <a:extLst>
              <a:ext uri="{FF2B5EF4-FFF2-40B4-BE49-F238E27FC236}">
                <a16:creationId xmlns:a16="http://schemas.microsoft.com/office/drawing/2014/main" id="{6B2869B8-B72B-5F4C-AFA4-13BCE197C2BB}"/>
              </a:ext>
            </a:extLst>
          </p:cNvPr>
          <p:cNvSpPr>
            <a:spLocks noGrp="1"/>
          </p:cNvSpPr>
          <p:nvPr>
            <p:ph idx="1"/>
          </p:nvPr>
        </p:nvSpPr>
        <p:spPr>
          <a:xfrm>
            <a:off x="202584" y="1159039"/>
            <a:ext cx="11786832" cy="5643563"/>
          </a:xfrm>
        </p:spPr>
        <p:txBody>
          <a:bodyPr/>
          <a:lstStyle/>
          <a:p>
            <a:pPr marL="0" indent="0">
              <a:buNone/>
            </a:pPr>
            <a:r>
              <a:rPr lang="en-US" dirty="0"/>
              <a:t>The main page in Schedule Builder will open and you will see the following filters at the top of the screen, </a:t>
            </a:r>
            <a:r>
              <a:rPr lang="en-US" b="1" dirty="0"/>
              <a:t>Course Status, Instructional Methods, Sessions, Term, </a:t>
            </a:r>
            <a:r>
              <a:rPr lang="en-US" dirty="0"/>
              <a:t>and</a:t>
            </a:r>
            <a:r>
              <a:rPr lang="en-US" b="1" dirty="0"/>
              <a:t> Parts of Term</a:t>
            </a:r>
            <a:r>
              <a:rPr lang="en-US" dirty="0"/>
              <a:t>.  </a:t>
            </a:r>
          </a:p>
          <a:p>
            <a:r>
              <a:rPr lang="en-US" dirty="0"/>
              <a:t>Click </a:t>
            </a:r>
            <a:r>
              <a:rPr lang="en-US" b="1" dirty="0"/>
              <a:t>Change</a:t>
            </a:r>
            <a:r>
              <a:rPr lang="en-US" dirty="0"/>
              <a:t> to edit these at any time.</a:t>
            </a:r>
          </a:p>
          <a:p>
            <a:pPr marL="0" indent="0">
              <a:buNone/>
            </a:pPr>
            <a:endParaRPr lang="en-US" dirty="0"/>
          </a:p>
        </p:txBody>
      </p:sp>
      <p:pic>
        <p:nvPicPr>
          <p:cNvPr id="4" name="Picture 3" descr="Picture of main page in Schedule Builder to select and change the filters.">
            <a:extLst>
              <a:ext uri="{FF2B5EF4-FFF2-40B4-BE49-F238E27FC236}">
                <a16:creationId xmlns:a16="http://schemas.microsoft.com/office/drawing/2014/main" id="{E592349F-55B1-F74F-9288-4A81AEDD42C3}"/>
              </a:ext>
            </a:extLst>
          </p:cNvPr>
          <p:cNvPicPr>
            <a:picLocks noChangeAspect="1"/>
          </p:cNvPicPr>
          <p:nvPr/>
        </p:nvPicPr>
        <p:blipFill>
          <a:blip r:embed="rId3"/>
          <a:stretch>
            <a:fillRect/>
          </a:stretch>
        </p:blipFill>
        <p:spPr>
          <a:xfrm>
            <a:off x="202584" y="3372084"/>
            <a:ext cx="11778910" cy="1633465"/>
          </a:xfrm>
          <a:prstGeom prst="rect">
            <a:avLst/>
          </a:prstGeom>
        </p:spPr>
      </p:pic>
      <p:sp>
        <p:nvSpPr>
          <p:cNvPr id="5" name="Frame 4" descr="Filter Type:  Course Status">
            <a:extLst>
              <a:ext uri="{FF2B5EF4-FFF2-40B4-BE49-F238E27FC236}">
                <a16:creationId xmlns:a16="http://schemas.microsoft.com/office/drawing/2014/main" id="{B91BE878-FBD7-AF4D-8876-02F4A9D4CCE6}"/>
              </a:ext>
            </a:extLst>
          </p:cNvPr>
          <p:cNvSpPr/>
          <p:nvPr/>
        </p:nvSpPr>
        <p:spPr>
          <a:xfrm>
            <a:off x="381000" y="3306090"/>
            <a:ext cx="1233944"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descr="Filter Type:  Instructional Methof">
            <a:extLst>
              <a:ext uri="{FF2B5EF4-FFF2-40B4-BE49-F238E27FC236}">
                <a16:creationId xmlns:a16="http://schemas.microsoft.com/office/drawing/2014/main" id="{15DD52F5-26BC-F54B-A34C-B88D5C33ACC9}"/>
              </a:ext>
            </a:extLst>
          </p:cNvPr>
          <p:cNvSpPr/>
          <p:nvPr/>
        </p:nvSpPr>
        <p:spPr>
          <a:xfrm>
            <a:off x="354982" y="3812454"/>
            <a:ext cx="1852959"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descr="Filter Type:  Sessiona">
            <a:extLst>
              <a:ext uri="{FF2B5EF4-FFF2-40B4-BE49-F238E27FC236}">
                <a16:creationId xmlns:a16="http://schemas.microsoft.com/office/drawing/2014/main" id="{C4F9CCE3-AE2F-A643-B917-4216E7496179}"/>
              </a:ext>
            </a:extLst>
          </p:cNvPr>
          <p:cNvSpPr/>
          <p:nvPr/>
        </p:nvSpPr>
        <p:spPr>
          <a:xfrm>
            <a:off x="326921" y="4313897"/>
            <a:ext cx="109728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ame 8" descr="Filter Type:  Term">
            <a:extLst>
              <a:ext uri="{FF2B5EF4-FFF2-40B4-BE49-F238E27FC236}">
                <a16:creationId xmlns:a16="http://schemas.microsoft.com/office/drawing/2014/main" id="{463B361B-35DD-184E-956F-3699EE53DF96}"/>
              </a:ext>
            </a:extLst>
          </p:cNvPr>
          <p:cNvSpPr/>
          <p:nvPr/>
        </p:nvSpPr>
        <p:spPr>
          <a:xfrm>
            <a:off x="6242821" y="3339068"/>
            <a:ext cx="73152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descr="Filter Type:  Parts of Term">
            <a:extLst>
              <a:ext uri="{FF2B5EF4-FFF2-40B4-BE49-F238E27FC236}">
                <a16:creationId xmlns:a16="http://schemas.microsoft.com/office/drawing/2014/main" id="{CD3D2C01-6DE1-EC4C-BDD2-F30E3B14416A}"/>
              </a:ext>
            </a:extLst>
          </p:cNvPr>
          <p:cNvSpPr/>
          <p:nvPr/>
        </p:nvSpPr>
        <p:spPr>
          <a:xfrm>
            <a:off x="6242813" y="3822517"/>
            <a:ext cx="1406923"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ame 10" descr="Picture of the Change button to change filter type.">
            <a:extLst>
              <a:ext uri="{FF2B5EF4-FFF2-40B4-BE49-F238E27FC236}">
                <a16:creationId xmlns:a16="http://schemas.microsoft.com/office/drawing/2014/main" id="{DAD8630D-F277-D942-9952-CC31A825A467}"/>
              </a:ext>
            </a:extLst>
          </p:cNvPr>
          <p:cNvSpPr/>
          <p:nvPr/>
        </p:nvSpPr>
        <p:spPr>
          <a:xfrm>
            <a:off x="4928839" y="3384388"/>
            <a:ext cx="100584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2AB3F08-5308-3147-B4B7-966EB56409B8}"/>
              </a:ext>
            </a:extLst>
          </p:cNvPr>
          <p:cNvSpPr>
            <a:spLocks noGrp="1"/>
          </p:cNvSpPr>
          <p:nvPr>
            <p:ph type="title"/>
          </p:nvPr>
        </p:nvSpPr>
        <p:spPr>
          <a:xfrm>
            <a:off x="354982" y="-92682"/>
            <a:ext cx="10515600" cy="1325563"/>
          </a:xfrm>
        </p:spPr>
        <p:txBody>
          <a:bodyPr/>
          <a:lstStyle/>
          <a:p>
            <a:pPr algn="ctr"/>
            <a:r>
              <a:rPr lang="en-US" b="1" dirty="0"/>
              <a:t>Schedule Builder Filters</a:t>
            </a:r>
          </a:p>
        </p:txBody>
      </p:sp>
    </p:spTree>
    <p:extLst>
      <p:ext uri="{BB962C8B-B14F-4D97-AF65-F5344CB8AC3E}">
        <p14:creationId xmlns:p14="http://schemas.microsoft.com/office/powerpoint/2010/main" val="326959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Title:  Schedule Builder Filter types">
            <a:extLst>
              <a:ext uri="{FF2B5EF4-FFF2-40B4-BE49-F238E27FC236}">
                <a16:creationId xmlns:a16="http://schemas.microsoft.com/office/drawing/2014/main" id="{3C787A02-CA45-3041-89C3-0E1B071DFAB2}"/>
              </a:ext>
            </a:extLst>
          </p:cNvPr>
          <p:cNvSpPr>
            <a:spLocks noGrp="1"/>
          </p:cNvSpPr>
          <p:nvPr>
            <p:ph idx="1"/>
          </p:nvPr>
        </p:nvSpPr>
        <p:spPr>
          <a:xfrm>
            <a:off x="168160" y="247960"/>
            <a:ext cx="11725941" cy="6362079"/>
          </a:xfrm>
        </p:spPr>
        <p:txBody>
          <a:bodyPr/>
          <a:lstStyle/>
          <a:p>
            <a:pPr marL="0" indent="0">
              <a:buNone/>
            </a:pPr>
            <a:r>
              <a:rPr lang="en-US" dirty="0"/>
              <a:t>Options for these filters include:</a:t>
            </a:r>
          </a:p>
        </p:txBody>
      </p:sp>
      <p:pic>
        <p:nvPicPr>
          <p:cNvPr id="4" name="Picture 3" descr="Picture of options for Filters:  Select Course Status.">
            <a:extLst>
              <a:ext uri="{FF2B5EF4-FFF2-40B4-BE49-F238E27FC236}">
                <a16:creationId xmlns:a16="http://schemas.microsoft.com/office/drawing/2014/main" id="{C399AC15-1BD8-2E42-B505-519427BAFD1F}"/>
              </a:ext>
            </a:extLst>
          </p:cNvPr>
          <p:cNvPicPr>
            <a:picLocks noChangeAspect="1"/>
          </p:cNvPicPr>
          <p:nvPr/>
        </p:nvPicPr>
        <p:blipFill>
          <a:blip r:embed="rId3"/>
          <a:stretch>
            <a:fillRect/>
          </a:stretch>
        </p:blipFill>
        <p:spPr>
          <a:xfrm>
            <a:off x="421894" y="665822"/>
            <a:ext cx="4403524" cy="2286000"/>
          </a:xfrm>
          <a:prstGeom prst="rect">
            <a:avLst/>
          </a:prstGeom>
        </p:spPr>
      </p:pic>
      <p:pic>
        <p:nvPicPr>
          <p:cNvPr id="5" name="Picture 4" descr="Picture of Options for Filters:  Select Instructional Method.">
            <a:extLst>
              <a:ext uri="{FF2B5EF4-FFF2-40B4-BE49-F238E27FC236}">
                <a16:creationId xmlns:a16="http://schemas.microsoft.com/office/drawing/2014/main" id="{2B0D1B70-9416-904B-BE41-128DBAD5247E}"/>
              </a:ext>
            </a:extLst>
          </p:cNvPr>
          <p:cNvPicPr>
            <a:picLocks noChangeAspect="1"/>
          </p:cNvPicPr>
          <p:nvPr/>
        </p:nvPicPr>
        <p:blipFill>
          <a:blip r:embed="rId4"/>
          <a:stretch>
            <a:fillRect/>
          </a:stretch>
        </p:blipFill>
        <p:spPr>
          <a:xfrm>
            <a:off x="6273801" y="337213"/>
            <a:ext cx="5620301" cy="5669280"/>
          </a:xfrm>
          <a:prstGeom prst="rect">
            <a:avLst/>
          </a:prstGeom>
        </p:spPr>
      </p:pic>
      <p:sp>
        <p:nvSpPr>
          <p:cNvPr id="7" name="TextBox 6">
            <a:extLst>
              <a:ext uri="{FF2B5EF4-FFF2-40B4-BE49-F238E27FC236}">
                <a16:creationId xmlns:a16="http://schemas.microsoft.com/office/drawing/2014/main" id="{FA0C4D96-406A-FF45-80ED-0810AB6FD20F}"/>
              </a:ext>
            </a:extLst>
          </p:cNvPr>
          <p:cNvSpPr txBox="1"/>
          <p:nvPr/>
        </p:nvSpPr>
        <p:spPr>
          <a:xfrm>
            <a:off x="168160" y="5594376"/>
            <a:ext cx="6151361" cy="1015663"/>
          </a:xfrm>
          <a:prstGeom prst="rect">
            <a:avLst/>
          </a:prstGeom>
          <a:noFill/>
        </p:spPr>
        <p:txBody>
          <a:bodyPr wrap="square" rtlCol="0">
            <a:spAutoFit/>
          </a:bodyPr>
          <a:lstStyle/>
          <a:p>
            <a:pPr marL="173038" indent="-173038">
              <a:buFont typeface="Arial" panose="020B0604020202020204" pitchFamily="34" charset="0"/>
              <a:buChar char="•"/>
            </a:pPr>
            <a:r>
              <a:rPr lang="en-US" sz="2000" dirty="0"/>
              <a:t>Deselect any filters you do not wish to use and save your selections.  Schedule Builder will remember all your choices even if you close your browser.</a:t>
            </a:r>
          </a:p>
        </p:txBody>
      </p:sp>
      <p:pic>
        <p:nvPicPr>
          <p:cNvPr id="2" name="Picture 1" descr="Picture of Options for Filters:  Select Session.">
            <a:extLst>
              <a:ext uri="{FF2B5EF4-FFF2-40B4-BE49-F238E27FC236}">
                <a16:creationId xmlns:a16="http://schemas.microsoft.com/office/drawing/2014/main" id="{73BF962B-61BE-5B44-B0C8-E05B038F1ADE}"/>
              </a:ext>
            </a:extLst>
          </p:cNvPr>
          <p:cNvPicPr>
            <a:picLocks noChangeAspect="1"/>
          </p:cNvPicPr>
          <p:nvPr/>
        </p:nvPicPr>
        <p:blipFill>
          <a:blip r:embed="rId5"/>
          <a:stretch>
            <a:fillRect/>
          </a:stretch>
        </p:blipFill>
        <p:spPr>
          <a:xfrm>
            <a:off x="1155260" y="3074311"/>
            <a:ext cx="2116899" cy="2377440"/>
          </a:xfrm>
          <a:prstGeom prst="rect">
            <a:avLst/>
          </a:prstGeom>
        </p:spPr>
      </p:pic>
      <p:sp>
        <p:nvSpPr>
          <p:cNvPr id="6" name="Title 5">
            <a:extLst>
              <a:ext uri="{FF2B5EF4-FFF2-40B4-BE49-F238E27FC236}">
                <a16:creationId xmlns:a16="http://schemas.microsoft.com/office/drawing/2014/main" id="{01ABD0F1-CFB9-0844-93D8-7D6486384896}"/>
              </a:ext>
            </a:extLst>
          </p:cNvPr>
          <p:cNvSpPr>
            <a:spLocks noGrp="1"/>
          </p:cNvSpPr>
          <p:nvPr>
            <p:ph type="title"/>
          </p:nvPr>
        </p:nvSpPr>
        <p:spPr>
          <a:xfrm>
            <a:off x="660400" y="-720986"/>
            <a:ext cx="10515600" cy="1325563"/>
          </a:xfrm>
        </p:spPr>
        <p:txBody>
          <a:bodyPr/>
          <a:lstStyle/>
          <a:p>
            <a:r>
              <a:rPr lang="en-US" dirty="0">
                <a:solidFill>
                  <a:schemeClr val="accent5">
                    <a:lumMod val="20000"/>
                    <a:lumOff val="80000"/>
                  </a:schemeClr>
                </a:solidFill>
              </a:rPr>
              <a:t>Options for Filters</a:t>
            </a:r>
          </a:p>
        </p:txBody>
      </p:sp>
    </p:spTree>
    <p:extLst>
      <p:ext uri="{BB962C8B-B14F-4D97-AF65-F5344CB8AC3E}">
        <p14:creationId xmlns:p14="http://schemas.microsoft.com/office/powerpoint/2010/main" val="8359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6798-D1F9-3843-AE34-8205ECFD8EBE}"/>
              </a:ext>
            </a:extLst>
          </p:cNvPr>
          <p:cNvSpPr>
            <a:spLocks noGrp="1"/>
          </p:cNvSpPr>
          <p:nvPr>
            <p:ph type="title"/>
          </p:nvPr>
        </p:nvSpPr>
        <p:spPr>
          <a:xfrm>
            <a:off x="838200" y="170320"/>
            <a:ext cx="10515600" cy="882123"/>
          </a:xfrm>
        </p:spPr>
        <p:txBody>
          <a:bodyPr/>
          <a:lstStyle/>
          <a:p>
            <a:pPr algn="ctr"/>
            <a:r>
              <a:rPr lang="en-US" b="1" dirty="0"/>
              <a:t>Building Your Schedule</a:t>
            </a:r>
          </a:p>
        </p:txBody>
      </p:sp>
      <p:sp>
        <p:nvSpPr>
          <p:cNvPr id="6" name="Content Placeholder 5">
            <a:extLst>
              <a:ext uri="{FF2B5EF4-FFF2-40B4-BE49-F238E27FC236}">
                <a16:creationId xmlns:a16="http://schemas.microsoft.com/office/drawing/2014/main" id="{C9B7158E-C9B5-4946-830B-0EF306880306}"/>
              </a:ext>
            </a:extLst>
          </p:cNvPr>
          <p:cNvSpPr>
            <a:spLocks noGrp="1"/>
          </p:cNvSpPr>
          <p:nvPr>
            <p:ph idx="1"/>
          </p:nvPr>
        </p:nvSpPr>
        <p:spPr>
          <a:xfrm>
            <a:off x="338875" y="1035337"/>
            <a:ext cx="11347603" cy="5190551"/>
          </a:xfrm>
        </p:spPr>
        <p:txBody>
          <a:bodyPr>
            <a:normAutofit/>
          </a:bodyPr>
          <a:lstStyle/>
          <a:p>
            <a:pPr marL="525463" indent="-219075"/>
            <a:r>
              <a:rPr lang="en-US" dirty="0"/>
              <a:t>Click on </a:t>
            </a:r>
            <a:r>
              <a:rPr lang="en-US" b="1" dirty="0"/>
              <a:t>+Add Course </a:t>
            </a:r>
            <a:r>
              <a:rPr lang="en-US" dirty="0"/>
              <a:t>to enter each course you wish to enroll in. </a:t>
            </a:r>
          </a:p>
          <a:p>
            <a:pPr marL="525463" indent="-219075"/>
            <a:r>
              <a:rPr lang="en-US" dirty="0"/>
              <a:t>Click on </a:t>
            </a:r>
            <a:r>
              <a:rPr lang="en-US" b="1" dirty="0"/>
              <a:t>+Add Break </a:t>
            </a:r>
            <a:r>
              <a:rPr lang="en-US" dirty="0"/>
              <a:t>if there are times and days you do not wish to attend classes. </a:t>
            </a:r>
          </a:p>
        </p:txBody>
      </p:sp>
      <p:pic>
        <p:nvPicPr>
          <p:cNvPr id="7" name="Picture 6" descr="Picture for Buildng Your Schedule">
            <a:extLst>
              <a:ext uri="{FF2B5EF4-FFF2-40B4-BE49-F238E27FC236}">
                <a16:creationId xmlns:a16="http://schemas.microsoft.com/office/drawing/2014/main" id="{A787698C-D39F-0143-8DC8-2705859673A8}"/>
              </a:ext>
            </a:extLst>
          </p:cNvPr>
          <p:cNvPicPr>
            <a:picLocks noChangeAspect="1"/>
          </p:cNvPicPr>
          <p:nvPr/>
        </p:nvPicPr>
        <p:blipFill>
          <a:blip r:embed="rId3"/>
          <a:stretch>
            <a:fillRect/>
          </a:stretch>
        </p:blipFill>
        <p:spPr>
          <a:xfrm>
            <a:off x="338875" y="2772697"/>
            <a:ext cx="11550409" cy="3108960"/>
          </a:xfrm>
          <a:prstGeom prst="rect">
            <a:avLst/>
          </a:prstGeom>
        </p:spPr>
      </p:pic>
      <p:sp>
        <p:nvSpPr>
          <p:cNvPr id="5" name="Right Arrow 4" descr="Arrow pointing to Add Course to build your schedule.">
            <a:extLst>
              <a:ext uri="{FF2B5EF4-FFF2-40B4-BE49-F238E27FC236}">
                <a16:creationId xmlns:a16="http://schemas.microsoft.com/office/drawing/2014/main" id="{7660A61A-F30E-CC4F-911C-AA81277046AE}"/>
              </a:ext>
            </a:extLst>
          </p:cNvPr>
          <p:cNvSpPr/>
          <p:nvPr/>
        </p:nvSpPr>
        <p:spPr>
          <a:xfrm>
            <a:off x="3334200" y="4613159"/>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descr="Arrow pointing to Add Break to build your schedule.">
            <a:extLst>
              <a:ext uri="{FF2B5EF4-FFF2-40B4-BE49-F238E27FC236}">
                <a16:creationId xmlns:a16="http://schemas.microsoft.com/office/drawing/2014/main" id="{3729AFAC-9976-8D4E-A6C8-1EB80A21E07B}"/>
              </a:ext>
            </a:extLst>
          </p:cNvPr>
          <p:cNvSpPr/>
          <p:nvPr/>
        </p:nvSpPr>
        <p:spPr>
          <a:xfrm>
            <a:off x="9226801" y="4590856"/>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96500E-B912-8A40-90CA-43AADC5BB03E}"/>
              </a:ext>
            </a:extLst>
          </p:cNvPr>
          <p:cNvSpPr txBox="1"/>
          <p:nvPr/>
        </p:nvSpPr>
        <p:spPr>
          <a:xfrm>
            <a:off x="2222193" y="3451301"/>
            <a:ext cx="7493000" cy="338554"/>
          </a:xfrm>
          <a:prstGeom prst="rect">
            <a:avLst/>
          </a:prstGeom>
          <a:noFill/>
        </p:spPr>
        <p:txBody>
          <a:bodyPr wrap="square" rtlCol="0">
            <a:spAutoFit/>
          </a:bodyPr>
          <a:lstStyle/>
          <a:p>
            <a:r>
              <a:rPr lang="en-US" sz="1600" dirty="0"/>
              <a:t>by selecting the </a:t>
            </a:r>
            <a:r>
              <a:rPr lang="en-US" sz="1600" b="1" dirty="0"/>
              <a:t>Add or Drop </a:t>
            </a:r>
            <a:r>
              <a:rPr lang="en-US" sz="1600" dirty="0"/>
              <a:t>classes link under Registration information in the Portal.</a:t>
            </a:r>
          </a:p>
        </p:txBody>
      </p:sp>
      <p:sp>
        <p:nvSpPr>
          <p:cNvPr id="11" name="Frame 10" descr="Picture of adding a course by subject.">
            <a:extLst>
              <a:ext uri="{FF2B5EF4-FFF2-40B4-BE49-F238E27FC236}">
                <a16:creationId xmlns:a16="http://schemas.microsoft.com/office/drawing/2014/main" id="{FCC1ECE2-0F76-4440-848F-2B918920C7BA}"/>
              </a:ext>
            </a:extLst>
          </p:cNvPr>
          <p:cNvSpPr/>
          <p:nvPr/>
        </p:nvSpPr>
        <p:spPr>
          <a:xfrm>
            <a:off x="1551119" y="3134785"/>
            <a:ext cx="8164073" cy="71520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23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5DE98-D840-814E-87F6-B4F74F196DE8}"/>
              </a:ext>
            </a:extLst>
          </p:cNvPr>
          <p:cNvSpPr>
            <a:spLocks noGrp="1"/>
          </p:cNvSpPr>
          <p:nvPr>
            <p:ph idx="1"/>
          </p:nvPr>
        </p:nvSpPr>
        <p:spPr>
          <a:xfrm>
            <a:off x="481780" y="178420"/>
            <a:ext cx="11228440" cy="6310872"/>
          </a:xfrm>
        </p:spPr>
        <p:txBody>
          <a:bodyPr/>
          <a:lstStyle/>
          <a:p>
            <a:r>
              <a:rPr lang="en-US" sz="2400" dirty="0"/>
              <a:t>When adding courses, you may search by </a:t>
            </a:r>
            <a:r>
              <a:rPr lang="en-US" sz="2400" b="1" dirty="0"/>
              <a:t>Subject</a:t>
            </a:r>
            <a:r>
              <a:rPr lang="en-US" sz="2400" dirty="0"/>
              <a:t>, </a:t>
            </a:r>
            <a:r>
              <a:rPr lang="en-US" sz="2400" b="1" dirty="0"/>
              <a:t>Course Attribute, </a:t>
            </a:r>
            <a:r>
              <a:rPr lang="en-US" sz="2400" dirty="0"/>
              <a:t>or </a:t>
            </a:r>
            <a:r>
              <a:rPr lang="en-US" sz="2400" b="1" dirty="0"/>
              <a:t>Instructor. </a:t>
            </a:r>
            <a:r>
              <a:rPr lang="en-US" sz="2400" dirty="0"/>
              <a:t>Scroll through the list or begin typing part of the name.  Ex: </a:t>
            </a:r>
            <a:r>
              <a:rPr lang="en-US" sz="2400" dirty="0" err="1"/>
              <a:t>Eng</a:t>
            </a:r>
            <a:r>
              <a:rPr lang="en-US" sz="2400" dirty="0"/>
              <a:t> for English.</a:t>
            </a:r>
          </a:p>
          <a:p>
            <a:r>
              <a:rPr lang="en-US" sz="2400" dirty="0"/>
              <a:t>If you are satisfied with a course, click </a:t>
            </a:r>
            <a:r>
              <a:rPr lang="en-US" sz="2400" b="1" dirty="0"/>
              <a:t>Add Course </a:t>
            </a:r>
            <a:r>
              <a:rPr lang="en-US" sz="2400" dirty="0"/>
              <a:t>to add it to your schedule. Repeat this step for each course you wish to register for.  Selected courses will be listed on the right side of screen.  When you are finished click </a:t>
            </a:r>
            <a:r>
              <a:rPr lang="en-US" sz="2400" b="1" dirty="0"/>
              <a:t>Done</a:t>
            </a:r>
            <a:r>
              <a:rPr lang="en-US" sz="2400" dirty="0"/>
              <a:t>.</a:t>
            </a:r>
          </a:p>
        </p:txBody>
      </p:sp>
      <p:pic>
        <p:nvPicPr>
          <p:cNvPr id="5" name="Picture 4" descr="a picture of how to search to add or drop courses.">
            <a:extLst>
              <a:ext uri="{FF2B5EF4-FFF2-40B4-BE49-F238E27FC236}">
                <a16:creationId xmlns:a16="http://schemas.microsoft.com/office/drawing/2014/main" id="{C60D3463-C092-F944-9D9B-2291058F461A}"/>
              </a:ext>
            </a:extLst>
          </p:cNvPr>
          <p:cNvPicPr>
            <a:picLocks noChangeAspect="1"/>
          </p:cNvPicPr>
          <p:nvPr/>
        </p:nvPicPr>
        <p:blipFill>
          <a:blip r:embed="rId3"/>
          <a:stretch>
            <a:fillRect/>
          </a:stretch>
        </p:blipFill>
        <p:spPr>
          <a:xfrm>
            <a:off x="1592826" y="2094271"/>
            <a:ext cx="8412480" cy="2926510"/>
          </a:xfrm>
          <a:prstGeom prst="rect">
            <a:avLst/>
          </a:prstGeom>
        </p:spPr>
      </p:pic>
      <p:pic>
        <p:nvPicPr>
          <p:cNvPr id="6" name="Picture 5" descr="Picture of what to do after adding courses.">
            <a:extLst>
              <a:ext uri="{FF2B5EF4-FFF2-40B4-BE49-F238E27FC236}">
                <a16:creationId xmlns:a16="http://schemas.microsoft.com/office/drawing/2014/main" id="{30EF2727-FFED-F747-8F22-38E135CE21C3}"/>
              </a:ext>
            </a:extLst>
          </p:cNvPr>
          <p:cNvPicPr>
            <a:picLocks noChangeAspect="1"/>
          </p:cNvPicPr>
          <p:nvPr/>
        </p:nvPicPr>
        <p:blipFill>
          <a:blip r:embed="rId4"/>
          <a:stretch>
            <a:fillRect/>
          </a:stretch>
        </p:blipFill>
        <p:spPr>
          <a:xfrm>
            <a:off x="1769804" y="5024181"/>
            <a:ext cx="5869861" cy="1484204"/>
          </a:xfrm>
          <a:prstGeom prst="rect">
            <a:avLst/>
          </a:prstGeom>
        </p:spPr>
      </p:pic>
      <p:sp>
        <p:nvSpPr>
          <p:cNvPr id="7" name="Rectangle 6" descr="title:  Adding Courses to Schedule Builder.">
            <a:extLst>
              <a:ext uri="{FF2B5EF4-FFF2-40B4-BE49-F238E27FC236}">
                <a16:creationId xmlns:a16="http://schemas.microsoft.com/office/drawing/2014/main" id="{837B687D-664E-F34D-8994-1055399B61DE}"/>
              </a:ext>
            </a:extLst>
          </p:cNvPr>
          <p:cNvSpPr/>
          <p:nvPr/>
        </p:nvSpPr>
        <p:spPr>
          <a:xfrm>
            <a:off x="6668428" y="3135117"/>
            <a:ext cx="3381482" cy="1754326"/>
          </a:xfrm>
          <a:prstGeom prst="rect">
            <a:avLst/>
          </a:prstGeom>
        </p:spPr>
        <p:txBody>
          <a:bodyPr wrap="square">
            <a:spAutoFit/>
          </a:bodyPr>
          <a:lstStyle/>
          <a:p>
            <a:r>
              <a:rPr lang="en-US" dirty="0"/>
              <a:t>When you select a subject and course number, you will see a brief course description below it.  </a:t>
            </a:r>
            <a:r>
              <a:rPr lang="en-US" b="1" dirty="0"/>
              <a:t>Read each description carefully, </a:t>
            </a:r>
            <a:r>
              <a:rPr lang="en-US" dirty="0"/>
              <a:t>and make sure you meet the necessary requirements.</a:t>
            </a:r>
          </a:p>
        </p:txBody>
      </p:sp>
      <p:sp>
        <p:nvSpPr>
          <p:cNvPr id="8" name="Right Arrow 7" descr="Right Arrow points to Add Course.">
            <a:extLst>
              <a:ext uri="{FF2B5EF4-FFF2-40B4-BE49-F238E27FC236}">
                <a16:creationId xmlns:a16="http://schemas.microsoft.com/office/drawing/2014/main" id="{7313C229-7FD3-6043-AAF4-12EAAA7FA1C4}"/>
              </a:ext>
            </a:extLst>
          </p:cNvPr>
          <p:cNvSpPr/>
          <p:nvPr/>
        </p:nvSpPr>
        <p:spPr>
          <a:xfrm>
            <a:off x="5134942" y="5969013"/>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descr="Left arrow points to done.">
            <a:extLst>
              <a:ext uri="{FF2B5EF4-FFF2-40B4-BE49-F238E27FC236}">
                <a16:creationId xmlns:a16="http://schemas.microsoft.com/office/drawing/2014/main" id="{8F066961-9A6F-1E44-80C9-AD93DF8AD92F}"/>
              </a:ext>
            </a:extLst>
          </p:cNvPr>
          <p:cNvSpPr/>
          <p:nvPr/>
        </p:nvSpPr>
        <p:spPr>
          <a:xfrm>
            <a:off x="2960025" y="5976555"/>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descr="Right arrow points to text about reading the brief description about each course you select to be sure you meet the requirememts.">
            <a:extLst>
              <a:ext uri="{FF2B5EF4-FFF2-40B4-BE49-F238E27FC236}">
                <a16:creationId xmlns:a16="http://schemas.microsoft.com/office/drawing/2014/main" id="{D41E27FA-72C0-5549-AF77-9D6555FE9E77}"/>
              </a:ext>
            </a:extLst>
          </p:cNvPr>
          <p:cNvSpPr/>
          <p:nvPr/>
        </p:nvSpPr>
        <p:spPr>
          <a:xfrm>
            <a:off x="1592826" y="2316418"/>
            <a:ext cx="3542116" cy="4044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descr="Picture of adding a course by subject.">
            <a:extLst>
              <a:ext uri="{FF2B5EF4-FFF2-40B4-BE49-F238E27FC236}">
                <a16:creationId xmlns:a16="http://schemas.microsoft.com/office/drawing/2014/main" id="{67E1D5FA-9380-4C48-BC66-51B49D143C0A}"/>
              </a:ext>
            </a:extLst>
          </p:cNvPr>
          <p:cNvSpPr/>
          <p:nvPr/>
        </p:nvSpPr>
        <p:spPr>
          <a:xfrm>
            <a:off x="2957745" y="2767123"/>
            <a:ext cx="3566160" cy="6400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Left Arrow 11" descr="Arrow pointing to courses selected on left side of screen.">
            <a:extLst>
              <a:ext uri="{FF2B5EF4-FFF2-40B4-BE49-F238E27FC236}">
                <a16:creationId xmlns:a16="http://schemas.microsoft.com/office/drawing/2014/main" id="{9DF4893F-7881-2440-9E48-3F850E360FE3}"/>
              </a:ext>
            </a:extLst>
          </p:cNvPr>
          <p:cNvSpPr/>
          <p:nvPr/>
        </p:nvSpPr>
        <p:spPr>
          <a:xfrm>
            <a:off x="9919625" y="2598355"/>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909F49-181C-A04B-A17C-7740EDB1748E}"/>
              </a:ext>
            </a:extLst>
          </p:cNvPr>
          <p:cNvSpPr>
            <a:spLocks noGrp="1"/>
          </p:cNvSpPr>
          <p:nvPr>
            <p:ph type="title"/>
          </p:nvPr>
        </p:nvSpPr>
        <p:spPr>
          <a:xfrm>
            <a:off x="838200" y="-583145"/>
            <a:ext cx="10515600" cy="1325563"/>
          </a:xfrm>
        </p:spPr>
        <p:txBody>
          <a:bodyPr/>
          <a:lstStyle/>
          <a:p>
            <a:r>
              <a:rPr lang="en-US" dirty="0">
                <a:solidFill>
                  <a:schemeClr val="accent5">
                    <a:lumMod val="20000"/>
                    <a:lumOff val="80000"/>
                  </a:schemeClr>
                </a:solidFill>
              </a:rPr>
              <a:t>Adding Courses</a:t>
            </a:r>
          </a:p>
        </p:txBody>
      </p:sp>
    </p:spTree>
    <p:extLst>
      <p:ext uri="{BB962C8B-B14F-4D97-AF65-F5344CB8AC3E}">
        <p14:creationId xmlns:p14="http://schemas.microsoft.com/office/powerpoint/2010/main" val="19002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1077</Words>
  <Application>Microsoft Macintosh PowerPoint</Application>
  <PresentationFormat>Widescreen</PresentationFormat>
  <Paragraphs>79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How to use Schedule Builder</vt:lpstr>
      <vt:lpstr>What is Schedule Builder</vt:lpstr>
      <vt:lpstr>Schedule Builder Tips</vt:lpstr>
      <vt:lpstr>Opening Schedule Builder</vt:lpstr>
      <vt:lpstr>Schedule Builder Landing Page</vt:lpstr>
      <vt:lpstr>Schedule Builder Filters</vt:lpstr>
      <vt:lpstr>Options for Filters</vt:lpstr>
      <vt:lpstr>Building Your Schedule</vt:lpstr>
      <vt:lpstr>Adding Courses</vt:lpstr>
      <vt:lpstr>Adding Breaks</vt:lpstr>
      <vt:lpstr>Course Options and Info</vt:lpstr>
      <vt:lpstr>Generating Schedules</vt:lpstr>
      <vt:lpstr>Reviewing Schedules</vt:lpstr>
      <vt:lpstr>Comparing Schedules</vt:lpstr>
      <vt:lpstr>Comparing Schedules (cont.)</vt:lpstr>
      <vt:lpstr>Printing and Registering</vt:lpstr>
      <vt:lpstr>Registration Screen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FOR YOUR CLASSES  </dc:title>
  <dc:creator>Marin, Beatrice A.</dc:creator>
  <cp:lastModifiedBy>Floratos, Mary</cp:lastModifiedBy>
  <cp:revision>818</cp:revision>
  <dcterms:created xsi:type="dcterms:W3CDTF">2020-05-21T16:13:02Z</dcterms:created>
  <dcterms:modified xsi:type="dcterms:W3CDTF">2020-08-19T17:45:57Z</dcterms:modified>
</cp:coreProperties>
</file>